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xml" ContentType="application/vnd.openxmlformats-officedocument.drawingml.chart+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2.xml" ContentType="application/vnd.openxmlformats-officedocument.drawingml.chart+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352" r:id="rId2"/>
    <p:sldId id="353" r:id="rId3"/>
    <p:sldId id="354" r:id="rId4"/>
    <p:sldId id="355" r:id="rId5"/>
    <p:sldId id="356" r:id="rId6"/>
    <p:sldId id="357" r:id="rId7"/>
    <p:sldId id="359" r:id="rId8"/>
    <p:sldId id="358" r:id="rId9"/>
    <p:sldId id="412" r:id="rId10"/>
    <p:sldId id="413" r:id="rId11"/>
    <p:sldId id="426" r:id="rId12"/>
    <p:sldId id="438" r:id="rId13"/>
    <p:sldId id="431" r:id="rId14"/>
    <p:sldId id="432" r:id="rId15"/>
    <p:sldId id="434" r:id="rId16"/>
    <p:sldId id="441" r:id="rId17"/>
    <p:sldId id="440" r:id="rId18"/>
    <p:sldId id="436" r:id="rId19"/>
    <p:sldId id="437" r:id="rId20"/>
    <p:sldId id="368" r:id="rId21"/>
    <p:sldId id="371" r:id="rId22"/>
    <p:sldId id="372" r:id="rId23"/>
    <p:sldId id="360" r:id="rId24"/>
    <p:sldId id="447" r:id="rId25"/>
    <p:sldId id="306" r:id="rId26"/>
    <p:sldId id="391" r:id="rId27"/>
    <p:sldId id="393" r:id="rId28"/>
    <p:sldId id="309" r:id="rId29"/>
    <p:sldId id="392" r:id="rId30"/>
    <p:sldId id="394" r:id="rId31"/>
    <p:sldId id="370" r:id="rId32"/>
    <p:sldId id="366" r:id="rId33"/>
    <p:sldId id="367" r:id="rId34"/>
    <p:sldId id="397" r:id="rId35"/>
    <p:sldId id="398" r:id="rId36"/>
    <p:sldId id="460" r:id="rId37"/>
    <p:sldId id="388" r:id="rId38"/>
    <p:sldId id="373" r:id="rId39"/>
    <p:sldId id="374" r:id="rId40"/>
    <p:sldId id="286" r:id="rId41"/>
    <p:sldId id="287" r:id="rId42"/>
    <p:sldId id="450" r:id="rId43"/>
    <p:sldId id="461" r:id="rId44"/>
    <p:sldId id="462" r:id="rId45"/>
    <p:sldId id="468" r:id="rId46"/>
    <p:sldId id="467" r:id="rId47"/>
    <p:sldId id="469" r:id="rId48"/>
    <p:sldId id="273" r:id="rId49"/>
    <p:sldId id="310" r:id="rId50"/>
    <p:sldId id="276" r:id="rId51"/>
    <p:sldId id="383" r:id="rId52"/>
    <p:sldId id="375" r:id="rId53"/>
    <p:sldId id="298" r:id="rId54"/>
    <p:sldId id="384" r:id="rId55"/>
    <p:sldId id="377" r:id="rId56"/>
    <p:sldId id="378" r:id="rId57"/>
    <p:sldId id="300" r:id="rId58"/>
    <p:sldId id="301" r:id="rId59"/>
    <p:sldId id="385" r:id="rId60"/>
    <p:sldId id="379" r:id="rId61"/>
    <p:sldId id="311" r:id="rId62"/>
    <p:sldId id="313" r:id="rId63"/>
    <p:sldId id="451" r:id="rId64"/>
    <p:sldId id="386" r:id="rId65"/>
    <p:sldId id="381" r:id="rId66"/>
    <p:sldId id="382" r:id="rId67"/>
    <p:sldId id="453" r:id="rId68"/>
    <p:sldId id="302" r:id="rId69"/>
    <p:sldId id="452" r:id="rId70"/>
    <p:sldId id="303" r:id="rId71"/>
    <p:sldId id="304" r:id="rId72"/>
    <p:sldId id="470" r:id="rId73"/>
    <p:sldId id="387"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CF4C3F1-5FD9-40A9-A12F-E5CF45D24D89}">
          <p14:sldIdLst>
            <p14:sldId id="352"/>
            <p14:sldId id="353"/>
            <p14:sldId id="354"/>
            <p14:sldId id="355"/>
            <p14:sldId id="356"/>
            <p14:sldId id="357"/>
            <p14:sldId id="359"/>
            <p14:sldId id="358"/>
          </p14:sldIdLst>
        </p14:section>
        <p14:section name="Learning Segment 01 (PQM)" id="{2A19A6DE-D6B2-40CC-9A8F-888FC88C36D7}">
          <p14:sldIdLst>
            <p14:sldId id="412"/>
            <p14:sldId id="413"/>
            <p14:sldId id="426"/>
            <p14:sldId id="438"/>
            <p14:sldId id="431"/>
            <p14:sldId id="432"/>
            <p14:sldId id="434"/>
            <p14:sldId id="441"/>
            <p14:sldId id="440"/>
            <p14:sldId id="436"/>
            <p14:sldId id="437"/>
            <p14:sldId id="368"/>
          </p14:sldIdLst>
        </p14:section>
        <p14:section name="Learning Segment 02 (Q--&gt;P)" id="{8FB56BC3-708F-479C-92A0-2FEE1434D006}">
          <p14:sldIdLst>
            <p14:sldId id="371"/>
            <p14:sldId id="372"/>
            <p14:sldId id="360"/>
            <p14:sldId id="447"/>
            <p14:sldId id="306"/>
            <p14:sldId id="391"/>
            <p14:sldId id="393"/>
            <p14:sldId id="309"/>
            <p14:sldId id="392"/>
            <p14:sldId id="394"/>
            <p14:sldId id="370"/>
          </p14:sldIdLst>
        </p14:section>
        <p14:section name="Learning Segment 03 (P--&gt;M)" id="{EB5D5146-2588-42E6-B2A1-E1CB015D86EE}">
          <p14:sldIdLst>
            <p14:sldId id="366"/>
            <p14:sldId id="367"/>
            <p14:sldId id="397"/>
            <p14:sldId id="398"/>
            <p14:sldId id="460"/>
            <p14:sldId id="388"/>
          </p14:sldIdLst>
        </p14:section>
        <p14:section name="Learning Segment 04 (P--&gt;M)" id="{76A2AB43-BF4C-4837-ABC4-B9F83D559999}">
          <p14:sldIdLst>
            <p14:sldId id="373"/>
            <p14:sldId id="374"/>
            <p14:sldId id="286"/>
            <p14:sldId id="287"/>
            <p14:sldId id="450"/>
            <p14:sldId id="461"/>
            <p14:sldId id="462"/>
            <p14:sldId id="468"/>
            <p14:sldId id="467"/>
            <p14:sldId id="469"/>
            <p14:sldId id="273"/>
            <p14:sldId id="310"/>
            <p14:sldId id="276"/>
            <p14:sldId id="383"/>
          </p14:sldIdLst>
        </p14:section>
        <p14:section name="Learning Segment 05 (M)" id="{F6C82E63-AFC6-4FB4-B7E7-7CBC8B34F0CF}">
          <p14:sldIdLst>
            <p14:sldId id="375"/>
            <p14:sldId id="298"/>
            <p14:sldId id="384"/>
          </p14:sldIdLst>
        </p14:section>
        <p14:section name="Learning Segment 06 (M)" id="{0621D133-842F-4005-A63E-E4E22A7141A8}">
          <p14:sldIdLst>
            <p14:sldId id="377"/>
            <p14:sldId id="378"/>
            <p14:sldId id="300"/>
            <p14:sldId id="301"/>
            <p14:sldId id="385"/>
          </p14:sldIdLst>
        </p14:section>
        <p14:section name="Learning Segment 07 (M--&gt;Q)" id="{F618F696-B457-448F-9464-FC958BAE9640}">
          <p14:sldIdLst>
            <p14:sldId id="379"/>
            <p14:sldId id="311"/>
            <p14:sldId id="313"/>
            <p14:sldId id="451"/>
            <p14:sldId id="386"/>
          </p14:sldIdLst>
        </p14:section>
        <p14:section name="Learning Segment 08 (M--&gt;Q)" id="{8ACAE235-6134-4A2C-90D3-F6F5E6982B96}">
          <p14:sldIdLst>
            <p14:sldId id="381"/>
            <p14:sldId id="382"/>
            <p14:sldId id="453"/>
            <p14:sldId id="302"/>
            <p14:sldId id="452"/>
            <p14:sldId id="303"/>
            <p14:sldId id="304"/>
            <p14:sldId id="470"/>
            <p14:sldId id="387"/>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A50F"/>
    <a:srgbClr val="583F34"/>
    <a:srgbClr val="256800"/>
    <a:srgbClr val="D06A28"/>
    <a:srgbClr val="4E9731"/>
    <a:srgbClr val="384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50" autoAdjust="0"/>
    <p:restoredTop sz="71844" autoAdjust="0"/>
  </p:normalViewPr>
  <p:slideViewPr>
    <p:cSldViewPr>
      <p:cViewPr>
        <p:scale>
          <a:sx n="59" d="100"/>
          <a:sy n="59" d="100"/>
        </p:scale>
        <p:origin x="-1600" y="352"/>
      </p:cViewPr>
      <p:guideLst>
        <p:guide orient="horz" pos="2160"/>
        <p:guide pos="2880"/>
      </p:guideLst>
    </p:cSldViewPr>
  </p:slideViewPr>
  <p:notesTextViewPr>
    <p:cViewPr>
      <p:scale>
        <a:sx n="1" d="1"/>
        <a:sy n="1" d="1"/>
      </p:scale>
      <p:origin x="0" y="0"/>
    </p:cViewPr>
  </p:notesTextViewPr>
  <p:sorterViewPr>
    <p:cViewPr>
      <p:scale>
        <a:sx n="72" d="100"/>
        <a:sy n="72" d="100"/>
      </p:scale>
      <p:origin x="0" y="1473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notesMaster" Target="notesMasters/notesMaster1.xml"/><Relationship Id="rId76" Type="http://schemas.openxmlformats.org/officeDocument/2006/relationships/printerSettings" Target="printerSettings/printerSettings1.bin"/><Relationship Id="rId77" Type="http://schemas.openxmlformats.org/officeDocument/2006/relationships/presProps" Target="presProps.xml"/><Relationship Id="rId78" Type="http://schemas.openxmlformats.org/officeDocument/2006/relationships/viewProps" Target="viewProps.xml"/><Relationship Id="rId79" Type="http://schemas.openxmlformats.org/officeDocument/2006/relationships/theme" Target="theme/theme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grizimer\MBER\MBER%20Curriculum\Photosynthesis\PhotoAndRespFabriacted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grizimer\MBER\MBER%20Curriculum\Photosynthesis\PhotoAndRespFabriacted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0" i="0" baseline="0">
                <a:effectLst/>
              </a:rPr>
              <a:t>Concentration of CO</a:t>
            </a:r>
            <a:r>
              <a:rPr lang="en-US" sz="1800" b="0" i="0" baseline="-25000">
                <a:effectLst/>
              </a:rPr>
              <a:t>2 </a:t>
            </a:r>
            <a:r>
              <a:rPr lang="en-US" sz="1800" b="0" i="0" baseline="0">
                <a:effectLst/>
              </a:rPr>
              <a:t>in the Chamber</a:t>
            </a:r>
          </a:p>
          <a:p>
            <a:pPr>
              <a:defRPr sz="1400" b="0" i="0" u="none" strike="noStrike" kern="1200" spc="0" baseline="0">
                <a:solidFill>
                  <a:schemeClr val="tx1">
                    <a:lumMod val="65000"/>
                    <a:lumOff val="35000"/>
                  </a:schemeClr>
                </a:solidFill>
                <a:latin typeface="+mn-lt"/>
                <a:ea typeface="+mn-ea"/>
                <a:cs typeface="+mn-cs"/>
              </a:defRPr>
            </a:pPr>
            <a:r>
              <a:rPr lang="en-US" sz="1800" b="0" i="0" baseline="0">
                <a:effectLst/>
              </a:rPr>
              <a:t>Throughout the Experiment</a:t>
            </a:r>
            <a:endParaRPr lang="en-US" baseline="0">
              <a:effectLst/>
            </a:endParaRPr>
          </a:p>
        </c:rich>
      </c:tx>
      <c:layout/>
      <c:overlay val="0"/>
      <c:spPr>
        <a:noFill/>
        <a:ln>
          <a:noFill/>
        </a:ln>
        <a:effectLst/>
      </c:spPr>
    </c:title>
    <c:autoTitleDeleted val="0"/>
    <c:plotArea>
      <c:layout/>
      <c:lineChart>
        <c:grouping val="standard"/>
        <c:varyColors val="0"/>
        <c:ser>
          <c:idx val="0"/>
          <c:order val="0"/>
          <c:tx>
            <c:strRef>
              <c:f>'CO2 Graphs'!$C$31</c:f>
              <c:strCache>
                <c:ptCount val="1"/>
                <c:pt idx="0">
                  <c:v>root</c:v>
                </c:pt>
              </c:strCache>
            </c:strRef>
          </c:tx>
          <c:spPr>
            <a:ln w="28575" cap="rnd">
              <a:solidFill>
                <a:schemeClr val="accent1"/>
              </a:solidFill>
              <a:round/>
            </a:ln>
            <a:effectLst/>
          </c:spPr>
          <c:marker>
            <c:symbol val="none"/>
          </c:marker>
          <c:cat>
            <c:numRef>
              <c:f>'CO2 Graphs'!$B$58:$B$81</c:f>
              <c:numCache>
                <c:formatCode>h:mm</c:formatCode>
                <c:ptCount val="24"/>
                <c:pt idx="0">
                  <c:v>0.0</c:v>
                </c:pt>
                <c:pt idx="1">
                  <c:v>0.0416666666666667</c:v>
                </c:pt>
                <c:pt idx="2">
                  <c:v>0.0833333333333333</c:v>
                </c:pt>
                <c:pt idx="3">
                  <c:v>0.125</c:v>
                </c:pt>
                <c:pt idx="4">
                  <c:v>0.166666666666667</c:v>
                </c:pt>
                <c:pt idx="5">
                  <c:v>0.208333333333333</c:v>
                </c:pt>
                <c:pt idx="6">
                  <c:v>0.25</c:v>
                </c:pt>
                <c:pt idx="7">
                  <c:v>0.291666666666667</c:v>
                </c:pt>
                <c:pt idx="8">
                  <c:v>0.333333333333333</c:v>
                </c:pt>
                <c:pt idx="9">
                  <c:v>0.375</c:v>
                </c:pt>
                <c:pt idx="10">
                  <c:v>0.416666666666667</c:v>
                </c:pt>
                <c:pt idx="11">
                  <c:v>0.458333333333333</c:v>
                </c:pt>
                <c:pt idx="12">
                  <c:v>0.5</c:v>
                </c:pt>
                <c:pt idx="13">
                  <c:v>0.541666666666667</c:v>
                </c:pt>
                <c:pt idx="14">
                  <c:v>0.583333333333333</c:v>
                </c:pt>
                <c:pt idx="15">
                  <c:v>0.625</c:v>
                </c:pt>
                <c:pt idx="16">
                  <c:v>0.666666666666667</c:v>
                </c:pt>
                <c:pt idx="17">
                  <c:v>0.708333333333333</c:v>
                </c:pt>
                <c:pt idx="18">
                  <c:v>0.75</c:v>
                </c:pt>
                <c:pt idx="19">
                  <c:v>0.791666666666667</c:v>
                </c:pt>
                <c:pt idx="20">
                  <c:v>0.833333333333333</c:v>
                </c:pt>
                <c:pt idx="21">
                  <c:v>0.875</c:v>
                </c:pt>
                <c:pt idx="22">
                  <c:v>0.916666666666667</c:v>
                </c:pt>
                <c:pt idx="23">
                  <c:v>0.958333333333333</c:v>
                </c:pt>
              </c:numCache>
            </c:numRef>
          </c:cat>
          <c:val>
            <c:numRef>
              <c:f>'CO2 Graphs'!$C$58:$C$81</c:f>
              <c:numCache>
                <c:formatCode>General</c:formatCode>
                <c:ptCount val="24"/>
                <c:pt idx="0">
                  <c:v>410.0</c:v>
                </c:pt>
                <c:pt idx="1">
                  <c:v>420.0</c:v>
                </c:pt>
                <c:pt idx="2">
                  <c:v>429.0</c:v>
                </c:pt>
                <c:pt idx="3">
                  <c:v>439.0</c:v>
                </c:pt>
                <c:pt idx="4">
                  <c:v>447.0</c:v>
                </c:pt>
                <c:pt idx="5">
                  <c:v>458.0</c:v>
                </c:pt>
                <c:pt idx="6">
                  <c:v>467.0</c:v>
                </c:pt>
                <c:pt idx="7">
                  <c:v>475.0</c:v>
                </c:pt>
                <c:pt idx="8">
                  <c:v>486.0</c:v>
                </c:pt>
                <c:pt idx="9">
                  <c:v>495.0</c:v>
                </c:pt>
                <c:pt idx="10">
                  <c:v>503.0</c:v>
                </c:pt>
                <c:pt idx="11">
                  <c:v>510.0</c:v>
                </c:pt>
                <c:pt idx="12">
                  <c:v>519.0</c:v>
                </c:pt>
                <c:pt idx="13">
                  <c:v>527.0</c:v>
                </c:pt>
                <c:pt idx="14">
                  <c:v>535.0</c:v>
                </c:pt>
                <c:pt idx="15">
                  <c:v>542.0</c:v>
                </c:pt>
                <c:pt idx="16">
                  <c:v>550.0</c:v>
                </c:pt>
                <c:pt idx="17">
                  <c:v>559.0</c:v>
                </c:pt>
                <c:pt idx="18">
                  <c:v>568.0</c:v>
                </c:pt>
                <c:pt idx="19">
                  <c:v>578.0</c:v>
                </c:pt>
                <c:pt idx="20">
                  <c:v>584.0</c:v>
                </c:pt>
                <c:pt idx="21">
                  <c:v>588.0</c:v>
                </c:pt>
                <c:pt idx="22">
                  <c:v>597.0</c:v>
                </c:pt>
                <c:pt idx="23">
                  <c:v>605.0</c:v>
                </c:pt>
              </c:numCache>
            </c:numRef>
          </c:val>
          <c:smooth val="0"/>
        </c:ser>
        <c:ser>
          <c:idx val="1"/>
          <c:order val="1"/>
          <c:tx>
            <c:strRef>
              <c:f>'CO2 Graphs'!$D$31</c:f>
              <c:strCache>
                <c:ptCount val="1"/>
                <c:pt idx="0">
                  <c:v>stem</c:v>
                </c:pt>
              </c:strCache>
            </c:strRef>
          </c:tx>
          <c:spPr>
            <a:ln w="28575" cap="rnd">
              <a:solidFill>
                <a:schemeClr val="accent2"/>
              </a:solidFill>
              <a:round/>
            </a:ln>
            <a:effectLst/>
          </c:spPr>
          <c:marker>
            <c:symbol val="none"/>
          </c:marker>
          <c:cat>
            <c:numRef>
              <c:f>'CO2 Graphs'!$B$58:$B$81</c:f>
              <c:numCache>
                <c:formatCode>h:mm</c:formatCode>
                <c:ptCount val="24"/>
                <c:pt idx="0">
                  <c:v>0.0</c:v>
                </c:pt>
                <c:pt idx="1">
                  <c:v>0.0416666666666667</c:v>
                </c:pt>
                <c:pt idx="2">
                  <c:v>0.0833333333333333</c:v>
                </c:pt>
                <c:pt idx="3">
                  <c:v>0.125</c:v>
                </c:pt>
                <c:pt idx="4">
                  <c:v>0.166666666666667</c:v>
                </c:pt>
                <c:pt idx="5">
                  <c:v>0.208333333333333</c:v>
                </c:pt>
                <c:pt idx="6">
                  <c:v>0.25</c:v>
                </c:pt>
                <c:pt idx="7">
                  <c:v>0.291666666666667</c:v>
                </c:pt>
                <c:pt idx="8">
                  <c:v>0.333333333333333</c:v>
                </c:pt>
                <c:pt idx="9">
                  <c:v>0.375</c:v>
                </c:pt>
                <c:pt idx="10">
                  <c:v>0.416666666666667</c:v>
                </c:pt>
                <c:pt idx="11">
                  <c:v>0.458333333333333</c:v>
                </c:pt>
                <c:pt idx="12">
                  <c:v>0.5</c:v>
                </c:pt>
                <c:pt idx="13">
                  <c:v>0.541666666666667</c:v>
                </c:pt>
                <c:pt idx="14">
                  <c:v>0.583333333333333</c:v>
                </c:pt>
                <c:pt idx="15">
                  <c:v>0.625</c:v>
                </c:pt>
                <c:pt idx="16">
                  <c:v>0.666666666666667</c:v>
                </c:pt>
                <c:pt idx="17">
                  <c:v>0.708333333333333</c:v>
                </c:pt>
                <c:pt idx="18">
                  <c:v>0.75</c:v>
                </c:pt>
                <c:pt idx="19">
                  <c:v>0.791666666666667</c:v>
                </c:pt>
                <c:pt idx="20">
                  <c:v>0.833333333333333</c:v>
                </c:pt>
                <c:pt idx="21">
                  <c:v>0.875</c:v>
                </c:pt>
                <c:pt idx="22">
                  <c:v>0.916666666666667</c:v>
                </c:pt>
                <c:pt idx="23">
                  <c:v>0.958333333333333</c:v>
                </c:pt>
              </c:numCache>
            </c:numRef>
          </c:cat>
          <c:val>
            <c:numRef>
              <c:f>'CO2 Graphs'!$D$58:$D$81</c:f>
              <c:numCache>
                <c:formatCode>General</c:formatCode>
                <c:ptCount val="24"/>
                <c:pt idx="0">
                  <c:v>410.0</c:v>
                </c:pt>
                <c:pt idx="1">
                  <c:v>420.0</c:v>
                </c:pt>
                <c:pt idx="2">
                  <c:v>430.0</c:v>
                </c:pt>
                <c:pt idx="3">
                  <c:v>441.0</c:v>
                </c:pt>
                <c:pt idx="4">
                  <c:v>450.0</c:v>
                </c:pt>
                <c:pt idx="5">
                  <c:v>458.0</c:v>
                </c:pt>
                <c:pt idx="6">
                  <c:v>467.0</c:v>
                </c:pt>
                <c:pt idx="7">
                  <c:v>475.0</c:v>
                </c:pt>
                <c:pt idx="8">
                  <c:v>482.0</c:v>
                </c:pt>
                <c:pt idx="9">
                  <c:v>464.0</c:v>
                </c:pt>
                <c:pt idx="10">
                  <c:v>453.0</c:v>
                </c:pt>
                <c:pt idx="11">
                  <c:v>426.0</c:v>
                </c:pt>
                <c:pt idx="12">
                  <c:v>395.0</c:v>
                </c:pt>
                <c:pt idx="13">
                  <c:v>373.0</c:v>
                </c:pt>
                <c:pt idx="14">
                  <c:v>354.0</c:v>
                </c:pt>
                <c:pt idx="15">
                  <c:v>343.0</c:v>
                </c:pt>
                <c:pt idx="16">
                  <c:v>337.0</c:v>
                </c:pt>
                <c:pt idx="17">
                  <c:v>335.0</c:v>
                </c:pt>
                <c:pt idx="18">
                  <c:v>337.0</c:v>
                </c:pt>
                <c:pt idx="19">
                  <c:v>347.0</c:v>
                </c:pt>
                <c:pt idx="20">
                  <c:v>360.0</c:v>
                </c:pt>
                <c:pt idx="21">
                  <c:v>368.0</c:v>
                </c:pt>
                <c:pt idx="22">
                  <c:v>376.0</c:v>
                </c:pt>
                <c:pt idx="23">
                  <c:v>387.0</c:v>
                </c:pt>
              </c:numCache>
            </c:numRef>
          </c:val>
          <c:smooth val="0"/>
        </c:ser>
        <c:ser>
          <c:idx val="2"/>
          <c:order val="2"/>
          <c:tx>
            <c:strRef>
              <c:f>'CO2 Graphs'!$E$31</c:f>
              <c:strCache>
                <c:ptCount val="1"/>
                <c:pt idx="0">
                  <c:v>leaf</c:v>
                </c:pt>
              </c:strCache>
            </c:strRef>
          </c:tx>
          <c:spPr>
            <a:ln w="28575" cap="rnd">
              <a:solidFill>
                <a:schemeClr val="accent3"/>
              </a:solidFill>
              <a:round/>
            </a:ln>
            <a:effectLst/>
          </c:spPr>
          <c:marker>
            <c:symbol val="none"/>
          </c:marker>
          <c:cat>
            <c:numRef>
              <c:f>'CO2 Graphs'!$B$58:$B$81</c:f>
              <c:numCache>
                <c:formatCode>h:mm</c:formatCode>
                <c:ptCount val="24"/>
                <c:pt idx="0">
                  <c:v>0.0</c:v>
                </c:pt>
                <c:pt idx="1">
                  <c:v>0.0416666666666667</c:v>
                </c:pt>
                <c:pt idx="2">
                  <c:v>0.0833333333333333</c:v>
                </c:pt>
                <c:pt idx="3">
                  <c:v>0.125</c:v>
                </c:pt>
                <c:pt idx="4">
                  <c:v>0.166666666666667</c:v>
                </c:pt>
                <c:pt idx="5">
                  <c:v>0.208333333333333</c:v>
                </c:pt>
                <c:pt idx="6">
                  <c:v>0.25</c:v>
                </c:pt>
                <c:pt idx="7">
                  <c:v>0.291666666666667</c:v>
                </c:pt>
                <c:pt idx="8">
                  <c:v>0.333333333333333</c:v>
                </c:pt>
                <c:pt idx="9">
                  <c:v>0.375</c:v>
                </c:pt>
                <c:pt idx="10">
                  <c:v>0.416666666666667</c:v>
                </c:pt>
                <c:pt idx="11">
                  <c:v>0.458333333333333</c:v>
                </c:pt>
                <c:pt idx="12">
                  <c:v>0.5</c:v>
                </c:pt>
                <c:pt idx="13">
                  <c:v>0.541666666666667</c:v>
                </c:pt>
                <c:pt idx="14">
                  <c:v>0.583333333333333</c:v>
                </c:pt>
                <c:pt idx="15">
                  <c:v>0.625</c:v>
                </c:pt>
                <c:pt idx="16">
                  <c:v>0.666666666666667</c:v>
                </c:pt>
                <c:pt idx="17">
                  <c:v>0.708333333333333</c:v>
                </c:pt>
                <c:pt idx="18">
                  <c:v>0.75</c:v>
                </c:pt>
                <c:pt idx="19">
                  <c:v>0.791666666666667</c:v>
                </c:pt>
                <c:pt idx="20">
                  <c:v>0.833333333333333</c:v>
                </c:pt>
                <c:pt idx="21">
                  <c:v>0.875</c:v>
                </c:pt>
                <c:pt idx="22">
                  <c:v>0.916666666666667</c:v>
                </c:pt>
                <c:pt idx="23">
                  <c:v>0.958333333333333</c:v>
                </c:pt>
              </c:numCache>
            </c:numRef>
          </c:cat>
          <c:val>
            <c:numRef>
              <c:f>'CO2 Graphs'!$E$58:$E$81</c:f>
              <c:numCache>
                <c:formatCode>General</c:formatCode>
                <c:ptCount val="24"/>
                <c:pt idx="0">
                  <c:v>410.0</c:v>
                </c:pt>
                <c:pt idx="1">
                  <c:v>419.0</c:v>
                </c:pt>
                <c:pt idx="2">
                  <c:v>430.0</c:v>
                </c:pt>
                <c:pt idx="3">
                  <c:v>441.0</c:v>
                </c:pt>
                <c:pt idx="4">
                  <c:v>448.0</c:v>
                </c:pt>
                <c:pt idx="5">
                  <c:v>460.0</c:v>
                </c:pt>
                <c:pt idx="6">
                  <c:v>468.0</c:v>
                </c:pt>
                <c:pt idx="7">
                  <c:v>473.0</c:v>
                </c:pt>
                <c:pt idx="8">
                  <c:v>473.0</c:v>
                </c:pt>
                <c:pt idx="9">
                  <c:v>458.0</c:v>
                </c:pt>
                <c:pt idx="10">
                  <c:v>440.0</c:v>
                </c:pt>
                <c:pt idx="11">
                  <c:v>402.0</c:v>
                </c:pt>
                <c:pt idx="12">
                  <c:v>351.0</c:v>
                </c:pt>
                <c:pt idx="13">
                  <c:v>314.0</c:v>
                </c:pt>
                <c:pt idx="14">
                  <c:v>280.0</c:v>
                </c:pt>
                <c:pt idx="15">
                  <c:v>260.0</c:v>
                </c:pt>
                <c:pt idx="16">
                  <c:v>247.0</c:v>
                </c:pt>
                <c:pt idx="17">
                  <c:v>242.0</c:v>
                </c:pt>
                <c:pt idx="18">
                  <c:v>253.0</c:v>
                </c:pt>
                <c:pt idx="19">
                  <c:v>265.0</c:v>
                </c:pt>
                <c:pt idx="20">
                  <c:v>275.0</c:v>
                </c:pt>
                <c:pt idx="21">
                  <c:v>285.0</c:v>
                </c:pt>
                <c:pt idx="22">
                  <c:v>296.0</c:v>
                </c:pt>
                <c:pt idx="23">
                  <c:v>306.0</c:v>
                </c:pt>
              </c:numCache>
            </c:numRef>
          </c:val>
          <c:smooth val="0"/>
        </c:ser>
        <c:dLbls>
          <c:showLegendKey val="0"/>
          <c:showVal val="0"/>
          <c:showCatName val="0"/>
          <c:showSerName val="0"/>
          <c:showPercent val="0"/>
          <c:showBubbleSize val="0"/>
        </c:dLbls>
        <c:marker val="1"/>
        <c:smooth val="0"/>
        <c:axId val="-2127198328"/>
        <c:axId val="-2126537416"/>
      </c:lineChart>
      <c:catAx>
        <c:axId val="-212719832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 of Day</a:t>
                </a:r>
                <a:r>
                  <a:rPr lang="en-US" baseline="0"/>
                  <a:t> (hr)</a:t>
                </a:r>
                <a:endParaRPr lang="en-US"/>
              </a:p>
            </c:rich>
          </c:tx>
          <c:layout/>
          <c:overlay val="0"/>
          <c:spPr>
            <a:noFill/>
            <a:ln>
              <a:noFill/>
            </a:ln>
            <a:effectLst/>
          </c:spPr>
        </c:title>
        <c:numFmt formatCode="h:mm"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6537416"/>
        <c:crosses val="autoZero"/>
        <c:auto val="1"/>
        <c:lblAlgn val="ctr"/>
        <c:lblOffset val="100"/>
        <c:noMultiLvlLbl val="0"/>
      </c:catAx>
      <c:valAx>
        <c:axId val="-21265374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Concentration of CO2 in the Chamber</a:t>
                </a:r>
                <a:r>
                  <a:rPr lang="en-US" baseline="0"/>
                  <a:t>  (ppm)</a:t>
                </a:r>
                <a:endParaRPr lang="en-US"/>
              </a:p>
            </c:rich>
          </c:tx>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7198328"/>
        <c:crosses val="autoZero"/>
        <c:crossBetween val="between"/>
      </c:valAx>
      <c:spPr>
        <a:noFill/>
        <a:ln>
          <a:noFill/>
        </a:ln>
        <a:effectLst/>
      </c:spPr>
    </c:plotArea>
    <c:legend>
      <c:legendPos val="b"/>
      <c:layout>
        <c:manualLayout>
          <c:xMode val="edge"/>
          <c:yMode val="edge"/>
          <c:x val="0.60146794442203"/>
          <c:y val="0.659126319606778"/>
          <c:w val="0.307299546078363"/>
          <c:h val="0.0538224772895536"/>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Net Change in CO</a:t>
            </a:r>
            <a:r>
              <a:rPr lang="en-US" baseline="-25000"/>
              <a:t>2</a:t>
            </a:r>
            <a:r>
              <a:rPr lang="en-US"/>
              <a:t> in Three Light Treatments</a:t>
            </a:r>
          </a:p>
        </c:rich>
      </c:tx>
      <c:layout/>
      <c:overlay val="0"/>
      <c:spPr>
        <a:noFill/>
        <a:ln>
          <a:noFill/>
        </a:ln>
        <a:effectLst/>
      </c:spPr>
    </c:title>
    <c:autoTitleDeleted val="0"/>
    <c:plotArea>
      <c:layout/>
      <c:barChart>
        <c:barDir val="col"/>
        <c:grouping val="clustered"/>
        <c:varyColors val="0"/>
        <c:ser>
          <c:idx val="0"/>
          <c:order val="0"/>
          <c:tx>
            <c:strRef>
              <c:f>'Var in Light Intensity'!$C$8</c:f>
              <c:strCache>
                <c:ptCount val="1"/>
                <c:pt idx="0">
                  <c:v>Net Change</c:v>
                </c:pt>
              </c:strCache>
            </c:strRef>
          </c:tx>
          <c:spPr>
            <a:solidFill>
              <a:srgbClr val="C00000"/>
            </a:solidFill>
            <a:ln>
              <a:noFill/>
            </a:ln>
            <a:effectLst/>
          </c:spPr>
          <c:invertIfNegative val="0"/>
          <c:cat>
            <c:strRef>
              <c:f>'Var in Light Intensity'!$B$9:$B$11</c:f>
              <c:strCache>
                <c:ptCount val="3"/>
                <c:pt idx="0">
                  <c:v>Normal Light</c:v>
                </c:pt>
                <c:pt idx="1">
                  <c:v>Low Light</c:v>
                </c:pt>
                <c:pt idx="2">
                  <c:v>Dark</c:v>
                </c:pt>
              </c:strCache>
            </c:strRef>
          </c:cat>
          <c:val>
            <c:numRef>
              <c:f>'Var in Light Intensity'!$C$9:$C$11</c:f>
              <c:numCache>
                <c:formatCode>General</c:formatCode>
                <c:ptCount val="3"/>
                <c:pt idx="0">
                  <c:v>-114.0</c:v>
                </c:pt>
                <c:pt idx="1">
                  <c:v>7.0</c:v>
                </c:pt>
                <c:pt idx="2">
                  <c:v>182.0</c:v>
                </c:pt>
              </c:numCache>
            </c:numRef>
          </c:val>
        </c:ser>
        <c:dLbls>
          <c:showLegendKey val="0"/>
          <c:showVal val="0"/>
          <c:showCatName val="0"/>
          <c:showSerName val="0"/>
          <c:showPercent val="0"/>
          <c:showBubbleSize val="0"/>
        </c:dLbls>
        <c:gapWidth val="219"/>
        <c:overlap val="-27"/>
        <c:axId val="2073991288"/>
        <c:axId val="2116187624"/>
      </c:barChart>
      <c:catAx>
        <c:axId val="2073991288"/>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16187624"/>
        <c:crosses val="autoZero"/>
        <c:auto val="1"/>
        <c:lblAlgn val="ctr"/>
        <c:lblOffset val="100"/>
        <c:noMultiLvlLbl val="0"/>
      </c:catAx>
      <c:valAx>
        <c:axId val="21161876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Change in CO2 in the Chamber (ppm)</a:t>
                </a:r>
              </a:p>
            </c:rich>
          </c:tx>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991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D0B9D-4641-4D65-872D-09A1B4F5B3AF}" type="datetimeFigureOut">
              <a:rPr lang="en-US" smtClean="0"/>
              <a:pPr/>
              <a:t>2/14/18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14C4E1-C076-4B96-B411-B164DD60C071}" type="slidenum">
              <a:rPr lang="en-US" smtClean="0"/>
              <a:pPr/>
              <a:t>‹#›</a:t>
            </a:fld>
            <a:endParaRPr lang="en-US"/>
          </a:p>
        </p:txBody>
      </p:sp>
    </p:spTree>
    <p:extLst>
      <p:ext uri="{BB962C8B-B14F-4D97-AF65-F5344CB8AC3E}">
        <p14:creationId xmlns:p14="http://schemas.microsoft.com/office/powerpoint/2010/main" val="4264844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dirty="0"/>
          </a:p>
        </p:txBody>
      </p:sp>
    </p:spTree>
    <p:extLst>
      <p:ext uri="{BB962C8B-B14F-4D97-AF65-F5344CB8AC3E}">
        <p14:creationId xmlns:p14="http://schemas.microsoft.com/office/powerpoint/2010/main" val="31178606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10</a:t>
            </a:fld>
            <a:endParaRPr lang="en-US"/>
          </a:p>
        </p:txBody>
      </p:sp>
    </p:spTree>
    <p:extLst>
      <p:ext uri="{BB962C8B-B14F-4D97-AF65-F5344CB8AC3E}">
        <p14:creationId xmlns:p14="http://schemas.microsoft.com/office/powerpoint/2010/main" val="3285727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Just an intro slide.</a:t>
            </a:r>
          </a:p>
          <a:p>
            <a:endParaRPr lang="en-US" dirty="0" smtClean="0"/>
          </a:p>
          <a:p>
            <a:r>
              <a:rPr lang="en-US" dirty="0" smtClean="0"/>
              <a:t>SOURCES: </a:t>
            </a:r>
          </a:p>
          <a:p>
            <a:r>
              <a:rPr lang="en-US" dirty="0" smtClean="0"/>
              <a:t>Image, “Dahlia</a:t>
            </a:r>
            <a:r>
              <a:rPr lang="en-US" baseline="0" dirty="0" smtClean="0"/>
              <a:t>. ‘Bali’ .7399.jpg”</a:t>
            </a:r>
          </a:p>
          <a:p>
            <a:r>
              <a:rPr lang="en-US" baseline="0" dirty="0" smtClean="0"/>
              <a:t>(https://</a:t>
            </a:r>
            <a:r>
              <a:rPr lang="en-US" baseline="0" dirty="0" err="1" smtClean="0"/>
              <a:t>commons.wikimedia.org</a:t>
            </a:r>
            <a:r>
              <a:rPr lang="en-US" baseline="0" dirty="0" smtClean="0"/>
              <a:t>/wiki/File%3ADahlia.%22Bali%22.7399.jpg)</a:t>
            </a:r>
          </a:p>
          <a:p>
            <a:r>
              <a:rPr lang="en-US" baseline="0" dirty="0" smtClean="0"/>
              <a:t>By picture taken by Olaf </a:t>
            </a:r>
            <a:r>
              <a:rPr lang="en-US" baseline="0" dirty="0" err="1" smtClean="0"/>
              <a:t>Leillinger</a:t>
            </a:r>
            <a:r>
              <a:rPr lang="en-US" baseline="0" dirty="0" smtClean="0"/>
              <a:t> English: Please report references to </a:t>
            </a:r>
            <a:r>
              <a:rPr lang="en-US" baseline="0" dirty="0" err="1" smtClean="0"/>
              <a:t>olei@despammed.com</a:t>
            </a:r>
            <a:r>
              <a:rPr lang="en-US" baseline="0" dirty="0" smtClean="0"/>
              <a:t>. Deutsch: </a:t>
            </a:r>
            <a:r>
              <a:rPr lang="en-US" baseline="0" dirty="0" err="1" smtClean="0"/>
              <a:t>Quellenangabe</a:t>
            </a:r>
            <a:r>
              <a:rPr lang="en-US" baseline="0" dirty="0" smtClean="0"/>
              <a:t> und </a:t>
            </a:r>
            <a:r>
              <a:rPr lang="en-US" baseline="0" dirty="0" err="1" smtClean="0"/>
              <a:t>Beleg</a:t>
            </a:r>
            <a:r>
              <a:rPr lang="en-US" baseline="0" dirty="0" smtClean="0"/>
              <a:t> an </a:t>
            </a:r>
            <a:r>
              <a:rPr lang="en-US" baseline="0" dirty="0" err="1" smtClean="0"/>
              <a:t>olei@despammed.com</a:t>
            </a:r>
            <a:r>
              <a:rPr lang="en-US" baseline="0" dirty="0" smtClean="0"/>
              <a:t> </a:t>
            </a:r>
            <a:r>
              <a:rPr lang="en-US" baseline="0" dirty="0" err="1" smtClean="0"/>
              <a:t>erbeten</a:t>
            </a:r>
            <a:r>
              <a:rPr lang="en-US" baseline="0" dirty="0" smtClean="0"/>
              <a:t>. (Own work) [CC BY-SA 2.5 (http://</a:t>
            </a:r>
            <a:r>
              <a:rPr lang="en-US" baseline="0" dirty="0" err="1" smtClean="0"/>
              <a:t>creativecommons.org</a:t>
            </a:r>
            <a:r>
              <a:rPr lang="en-US" baseline="0" dirty="0" smtClean="0"/>
              <a:t>/licenses/by-</a:t>
            </a:r>
            <a:r>
              <a:rPr lang="en-US" baseline="0" dirty="0" err="1" smtClean="0"/>
              <a:t>sa</a:t>
            </a:r>
            <a:r>
              <a:rPr lang="en-US" baseline="0" dirty="0" smtClean="0"/>
              <a:t>/2.5) or GFDL (http://</a:t>
            </a:r>
            <a:r>
              <a:rPr lang="en-US" baseline="0" dirty="0" err="1" smtClean="0"/>
              <a:t>www.gnu.org</a:t>
            </a:r>
            <a:r>
              <a:rPr lang="en-US" baseline="0" dirty="0" smtClean="0"/>
              <a:t>/</a:t>
            </a:r>
            <a:r>
              <a:rPr lang="en-US" baseline="0" dirty="0" err="1" smtClean="0"/>
              <a:t>copyleft</a:t>
            </a:r>
            <a:r>
              <a:rPr lang="en-US" baseline="0" dirty="0" smtClean="0"/>
              <a:t>/</a:t>
            </a:r>
            <a:r>
              <a:rPr lang="en-US" baseline="0" dirty="0" err="1" smtClean="0"/>
              <a:t>fdl.html</a:t>
            </a:r>
            <a:r>
              <a:rPr lang="en-US" baseline="0" dirty="0" smtClean="0"/>
              <a:t>)], via Wikimedia Commons</a:t>
            </a: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11</a:t>
            </a:fld>
            <a:endParaRPr lang="en-US"/>
          </a:p>
        </p:txBody>
      </p:sp>
    </p:spTree>
    <p:extLst>
      <p:ext uri="{BB962C8B-B14F-4D97-AF65-F5344CB8AC3E}">
        <p14:creationId xmlns:p14="http://schemas.microsoft.com/office/powerpoint/2010/main" val="1490738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You</a:t>
            </a:r>
            <a:r>
              <a:rPr lang="en-US" baseline="0" dirty="0" smtClean="0"/>
              <a:t> probably already have a lot of questions about plants just waiting in your parking lot, but we’re going to enter into the conversation about how our models for Matter from Food and Energy from Food apply to plants through another Challenge Question, Seed to Tree.</a:t>
            </a:r>
          </a:p>
          <a:p>
            <a:r>
              <a:rPr lang="en-US" baseline="0" dirty="0" smtClean="0"/>
              <a:t>As you move through the group work and generation of questions about plants, have your inputs-outputs-uses diagram handy and be willing to review the questions in your classroom Parking Lot as appropriate.</a:t>
            </a:r>
            <a:endParaRPr lang="en-US" dirty="0" smtClean="0"/>
          </a:p>
          <a:p>
            <a:endParaRPr lang="en-US" dirty="0" smtClean="0"/>
          </a:p>
          <a:p>
            <a:r>
              <a:rPr lang="en-US" dirty="0" smtClean="0"/>
              <a:t>SOURCES: </a:t>
            </a:r>
          </a:p>
          <a:p>
            <a:r>
              <a:rPr lang="en-US" dirty="0" smtClean="0"/>
              <a:t>Image, “Dahlia</a:t>
            </a:r>
            <a:r>
              <a:rPr lang="en-US" baseline="0" dirty="0" smtClean="0"/>
              <a:t>. ‘Bali’ .7399.jpg”</a:t>
            </a:r>
          </a:p>
          <a:p>
            <a:r>
              <a:rPr lang="en-US" baseline="0" dirty="0" smtClean="0"/>
              <a:t>(https://</a:t>
            </a:r>
            <a:r>
              <a:rPr lang="en-US" baseline="0" dirty="0" err="1" smtClean="0"/>
              <a:t>commons.wikimedia.org</a:t>
            </a:r>
            <a:r>
              <a:rPr lang="en-US" baseline="0" dirty="0" smtClean="0"/>
              <a:t>/wiki/File%3ADahlia.%22Bali%22.7399.jpg)</a:t>
            </a:r>
          </a:p>
          <a:p>
            <a:r>
              <a:rPr lang="en-US" baseline="0" dirty="0" smtClean="0"/>
              <a:t>By picture taken by Olaf </a:t>
            </a:r>
            <a:r>
              <a:rPr lang="en-US" baseline="0" dirty="0" err="1" smtClean="0"/>
              <a:t>Leillinger</a:t>
            </a:r>
            <a:r>
              <a:rPr lang="en-US" baseline="0" dirty="0" smtClean="0"/>
              <a:t> English: Please report references to </a:t>
            </a:r>
            <a:r>
              <a:rPr lang="en-US" baseline="0" dirty="0" err="1" smtClean="0"/>
              <a:t>olei@despammed.com</a:t>
            </a:r>
            <a:r>
              <a:rPr lang="en-US" baseline="0" dirty="0" smtClean="0"/>
              <a:t>. Deutsch: </a:t>
            </a:r>
            <a:r>
              <a:rPr lang="en-US" baseline="0" dirty="0" err="1" smtClean="0"/>
              <a:t>Quellenangabe</a:t>
            </a:r>
            <a:r>
              <a:rPr lang="en-US" baseline="0" dirty="0" smtClean="0"/>
              <a:t> und </a:t>
            </a:r>
            <a:r>
              <a:rPr lang="en-US" baseline="0" dirty="0" err="1" smtClean="0"/>
              <a:t>Beleg</a:t>
            </a:r>
            <a:r>
              <a:rPr lang="en-US" baseline="0" dirty="0" smtClean="0"/>
              <a:t> an </a:t>
            </a:r>
            <a:r>
              <a:rPr lang="en-US" baseline="0" dirty="0" err="1" smtClean="0"/>
              <a:t>olei@despammed.com</a:t>
            </a:r>
            <a:r>
              <a:rPr lang="en-US" baseline="0" dirty="0" smtClean="0"/>
              <a:t> </a:t>
            </a:r>
            <a:r>
              <a:rPr lang="en-US" baseline="0" dirty="0" err="1" smtClean="0"/>
              <a:t>erbeten</a:t>
            </a:r>
            <a:r>
              <a:rPr lang="en-US" baseline="0" dirty="0" smtClean="0"/>
              <a:t>. (Own work) [CC BY-SA 2.5 (http://</a:t>
            </a:r>
            <a:r>
              <a:rPr lang="en-US" baseline="0" dirty="0" err="1" smtClean="0"/>
              <a:t>creativecommons.org</a:t>
            </a:r>
            <a:r>
              <a:rPr lang="en-US" baseline="0" dirty="0" smtClean="0"/>
              <a:t>/licenses/by-</a:t>
            </a:r>
            <a:r>
              <a:rPr lang="en-US" baseline="0" dirty="0" err="1" smtClean="0"/>
              <a:t>sa</a:t>
            </a:r>
            <a:r>
              <a:rPr lang="en-US" baseline="0" dirty="0" smtClean="0"/>
              <a:t>/2.5) or GFDL (http://</a:t>
            </a:r>
            <a:r>
              <a:rPr lang="en-US" baseline="0" dirty="0" err="1" smtClean="0"/>
              <a:t>www.gnu.org</a:t>
            </a:r>
            <a:r>
              <a:rPr lang="en-US" baseline="0" dirty="0" smtClean="0"/>
              <a:t>/</a:t>
            </a:r>
            <a:r>
              <a:rPr lang="en-US" baseline="0" dirty="0" err="1" smtClean="0"/>
              <a:t>copyleft</a:t>
            </a:r>
            <a:r>
              <a:rPr lang="en-US" baseline="0" dirty="0" smtClean="0"/>
              <a:t>/</a:t>
            </a:r>
            <a:r>
              <a:rPr lang="en-US" baseline="0" dirty="0" err="1" smtClean="0"/>
              <a:t>fdl.html</a:t>
            </a:r>
            <a:r>
              <a:rPr lang="en-US" baseline="0" dirty="0" smtClean="0"/>
              <a:t>)], via Wikimedia Commons</a:t>
            </a: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12</a:t>
            </a:fld>
            <a:endParaRPr lang="en-US"/>
          </a:p>
        </p:txBody>
      </p:sp>
    </p:spTree>
    <p:extLst>
      <p:ext uri="{BB962C8B-B14F-4D97-AF65-F5344CB8AC3E}">
        <p14:creationId xmlns:p14="http://schemas.microsoft.com/office/powerpoint/2010/main" val="762938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TEACHER</a:t>
            </a:r>
            <a:r>
              <a:rPr lang="en-US" baseline="0" dirty="0" smtClean="0"/>
              <a:t> NOTES:</a:t>
            </a:r>
          </a:p>
          <a:p>
            <a:r>
              <a:rPr lang="en-US" dirty="0" smtClean="0"/>
              <a:t>Introduce the California</a:t>
            </a:r>
            <a:r>
              <a:rPr lang="en-US" baseline="0" dirty="0" smtClean="0"/>
              <a:t> valley oak. PLEASE feel free to substitute a local oak or other large tree in your local environment to make the coming Challenge Question directly relatable for your students.</a:t>
            </a:r>
          </a:p>
          <a:p>
            <a:endParaRPr lang="en-US" baseline="0" dirty="0" smtClean="0"/>
          </a:p>
          <a:p>
            <a:endParaRPr lang="en-US" baseline="0" dirty="0" smtClean="0"/>
          </a:p>
          <a:p>
            <a:r>
              <a:rPr lang="en-US" baseline="0"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b="0" dirty="0" err="1" smtClean="0"/>
              <a:t>Quercus</a:t>
            </a:r>
            <a:r>
              <a:rPr lang="en-US" b="0" dirty="0" smtClean="0"/>
              <a:t> </a:t>
            </a:r>
            <a:r>
              <a:rPr lang="en-US" b="0" dirty="0" err="1" smtClean="0"/>
              <a:t>lobata</a:t>
            </a:r>
            <a:r>
              <a:rPr lang="en-US" b="0" dirty="0" smtClean="0"/>
              <a:t> leaves Caswell Memorial State Park San Joaquin Valley California</a:t>
            </a:r>
            <a:r>
              <a:rPr lang="en-US" b="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0" dirty="0" smtClean="0"/>
              <a:t>KP </a:t>
            </a:r>
            <a:r>
              <a:rPr lang="en-US" b="0" dirty="0" err="1" smtClean="0"/>
              <a:t>Botany~commonswiki</a:t>
            </a:r>
            <a:r>
              <a:rPr lang="en-US" b="0" dirty="0" smtClean="0"/>
              <a:t> </a:t>
            </a:r>
            <a:r>
              <a:rPr lang="en-US" dirty="0" smtClean="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“[modified from] </a:t>
            </a:r>
            <a:r>
              <a:rPr lang="en-US" dirty="0" smtClean="0"/>
              <a:t>Valley oak acorn and leaves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(https://commons.wikimedia.org/w/index.php?curid=38184201</a:t>
            </a:r>
            <a:r>
              <a:rPr lang="en-US" dirty="0" smtClean="0"/>
              <a:t>)</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Parande</a:t>
            </a:r>
            <a:r>
              <a:rPr lang="en-US" baseline="0" dirty="0" smtClean="0"/>
              <a:t> at English Wikipedia, CC BY-SA 3.0 </a:t>
            </a:r>
            <a:r>
              <a:rPr lang="en-US" dirty="0" smtClean="0"/>
              <a:t>(http://creativecommons.org/licenses/by-sa/3.0/)], via Wikimedia Commons</a:t>
            </a:r>
          </a:p>
          <a:p>
            <a:endParaRPr lang="en-US" baseline="0" dirty="0" smtClean="0"/>
          </a:p>
          <a:p>
            <a:r>
              <a:rPr lang="en-US" baseline="0" dirty="0" smtClean="0"/>
              <a:t>Image, “Valley oak (</a:t>
            </a:r>
            <a:r>
              <a:rPr lang="en-US" baseline="0" dirty="0" err="1" smtClean="0"/>
              <a:t>Quercus</a:t>
            </a:r>
            <a:r>
              <a:rPr lang="en-US" baseline="0" dirty="0" smtClean="0"/>
              <a:t> </a:t>
            </a:r>
            <a:r>
              <a:rPr lang="en-US" baseline="0" dirty="0" err="1" smtClean="0"/>
              <a:t>lobata</a:t>
            </a:r>
            <a:r>
              <a:rPr lang="en-US" baseline="0" dirty="0" smtClean="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(https://commons.wikimedia.org/w/index.php?curid=10748222)</a:t>
            </a:r>
          </a:p>
          <a:p>
            <a:r>
              <a:rPr lang="en-US" baseline="0" dirty="0" smtClean="0"/>
              <a:t>By Miguel Vieira from Walnut Creek, CA, USA – uploaded by hike395, CC BY 2.0</a:t>
            </a:r>
          </a:p>
          <a:p>
            <a:endParaRPr lang="en-US" baseline="0" dirty="0" smtClean="0"/>
          </a:p>
          <a:p>
            <a:r>
              <a:rPr lang="en-US" baseline="0" dirty="0" smtClean="0"/>
              <a:t>Image, “magnifying-glass-transparent”</a:t>
            </a:r>
          </a:p>
          <a:p>
            <a:r>
              <a:rPr lang="en-US" baseline="0" dirty="0" smtClean="0"/>
              <a:t>(https://pixabay.com/en/magnifying-glass-transparent-1010537/)</a:t>
            </a:r>
          </a:p>
          <a:p>
            <a:r>
              <a:rPr lang="en-US" baseline="0" dirty="0" smtClean="0"/>
              <a:t>No attribution required. </a:t>
            </a:r>
            <a:r>
              <a:rPr lang="en-US" baseline="0" dirty="0" err="1" smtClean="0"/>
              <a:t>Pixabay</a:t>
            </a:r>
            <a:r>
              <a:rPr lang="en-US" baseline="0" dirty="0" smtClean="0"/>
              <a:t>, CC0 (https://pixabay.com/en/service/terms/#usage)</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13</a:t>
            </a:fld>
            <a:endParaRPr lang="en-US"/>
          </a:p>
        </p:txBody>
      </p:sp>
    </p:spTree>
    <p:extLst>
      <p:ext uri="{BB962C8B-B14F-4D97-AF65-F5344CB8AC3E}">
        <p14:creationId xmlns:p14="http://schemas.microsoft.com/office/powerpoint/2010/main" val="30565212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TEACHER</a:t>
            </a:r>
            <a:r>
              <a:rPr lang="en-US" baseline="0" dirty="0" smtClean="0"/>
              <a:t> NOTES:</a:t>
            </a:r>
          </a:p>
          <a:p>
            <a:endParaRPr lang="en-US" baseline="0" dirty="0" smtClean="0"/>
          </a:p>
          <a:p>
            <a:r>
              <a:rPr lang="en-US" baseline="0" dirty="0" smtClean="0"/>
              <a:t>Here we introduce the “Seed to Tree” Challenge Question, and we introduce it early as a way to motivate questions that will lead us through some of the model-building we do in this triangle.</a:t>
            </a:r>
          </a:p>
          <a:p>
            <a:r>
              <a:rPr lang="en-US" dirty="0" smtClean="0"/>
              <a:t>This</a:t>
            </a:r>
            <a:r>
              <a:rPr lang="en-US" baseline="0" dirty="0" smtClean="0"/>
              <a:t> challenge question *can* be used in a number of ways. (Read more about Challenge Questions on the MBER website.) It can be used to problematize what is going on with plants regarding matter and energy (possibly along with the ecosphere…see matter and energy in ecosystems triangles on the site) or it can be used as a c</a:t>
            </a:r>
            <a:r>
              <a:rPr lang="en-US" dirty="0" smtClean="0"/>
              <a:t>ulminating activity of model application</a:t>
            </a:r>
            <a:r>
              <a:rPr lang="en-US" baseline="0" dirty="0" smtClean="0"/>
              <a:t> after examining photosynthesis </a:t>
            </a:r>
            <a:r>
              <a:rPr lang="en-US" dirty="0" smtClean="0"/>
              <a:t>or even as a small group assessment.</a:t>
            </a:r>
            <a:r>
              <a:rPr lang="en-US" baseline="0" dirty="0" smtClean="0"/>
              <a:t> Of course using it to problematize and wrap up can be really powerful for students, as long as they understand their model of matter and energy flow through plants can be applied to more than this phenomenon.</a:t>
            </a:r>
            <a:r>
              <a:rPr lang="en-US" dirty="0" smtClean="0"/>
              <a:t> </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As a culminating activity, s</a:t>
            </a:r>
            <a:r>
              <a:rPr lang="en-US" dirty="0" smtClean="0"/>
              <a:t>tudents might write out answers individually (homework</a:t>
            </a:r>
            <a:r>
              <a:rPr lang="en-US" baseline="0" dirty="0" smtClean="0"/>
              <a:t> if possible), then work in groups to produce a poster. </a:t>
            </a:r>
          </a:p>
          <a:p>
            <a:endParaRPr lang="en-US" baseline="0" dirty="0" smtClean="0"/>
          </a:p>
          <a:p>
            <a:r>
              <a:rPr lang="en-US" baseline="0"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“Acorn, Nut, Nature, Seed</a:t>
            </a:r>
            <a:r>
              <a:rPr lang="en-US" b="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a:t>
            </a:r>
            <a:r>
              <a:rPr lang="en-US" baseline="0" dirty="0" err="1" smtClean="0"/>
              <a:t>pixabay.com</a:t>
            </a:r>
            <a:r>
              <a:rPr lang="en-US" baseline="0" dirty="0" smtClean="0"/>
              <a:t>/en/acorn-nut-nature-seed-150258/)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Pixabay</a:t>
            </a:r>
            <a:r>
              <a:rPr lang="en-US" baseline="0" dirty="0" smtClean="0"/>
              <a:t> , CC0 (https://</a:t>
            </a:r>
            <a:r>
              <a:rPr lang="en-US" baseline="0" dirty="0" err="1" smtClean="0"/>
              <a:t>pixabay.com</a:t>
            </a:r>
            <a:r>
              <a:rPr lang="en-US" baseline="0" dirty="0" smtClean="0"/>
              <a:t>/en/service/terms/#usage)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“Seedling, Seed, Growth, Plant”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a:t>
            </a:r>
            <a:r>
              <a:rPr lang="en-US" baseline="0" dirty="0" err="1" smtClean="0"/>
              <a:t>pixabay.com</a:t>
            </a:r>
            <a:r>
              <a:rPr lang="en-US" baseline="0" dirty="0" smtClean="0"/>
              <a:t>/en/seedling-seed-growth-plant-green-2163773/</a:t>
            </a:r>
            <a:r>
              <a:rPr lang="en-US" dirty="0" smtClean="0"/>
              <a:t>)</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Pixabay</a:t>
            </a:r>
            <a:r>
              <a:rPr lang="en-US" baseline="0" dirty="0" smtClean="0"/>
              <a:t>, CC0 (https://</a:t>
            </a:r>
            <a:r>
              <a:rPr lang="en-US" baseline="0" dirty="0" err="1" smtClean="0"/>
              <a:t>pixabay.com</a:t>
            </a:r>
            <a:r>
              <a:rPr lang="en-US" baseline="0" dirty="0" smtClean="0"/>
              <a:t>/en/service/terms/#usage)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Image, “Tree, Summer, Branches, Leaves, Trunk”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a:t>
            </a:r>
            <a:r>
              <a:rPr lang="en-US" baseline="0" dirty="0" err="1" smtClean="0"/>
              <a:t>pixabay.com</a:t>
            </a:r>
            <a:r>
              <a:rPr lang="en-US" baseline="0" dirty="0" smtClean="0"/>
              <a:t>/en/oak-tree-summer-branches-leaves-309878/)</a:t>
            </a:r>
          </a:p>
          <a:p>
            <a:r>
              <a:rPr lang="en-US" baseline="0" dirty="0" smtClean="0"/>
              <a:t>By </a:t>
            </a:r>
            <a:r>
              <a:rPr lang="en-US" baseline="0" dirty="0" err="1" smtClean="0"/>
              <a:t>Pixabay</a:t>
            </a:r>
            <a:r>
              <a:rPr lang="en-US" baseline="0" dirty="0" smtClean="0"/>
              <a:t>, CC0 (https://</a:t>
            </a:r>
            <a:r>
              <a:rPr lang="en-US" baseline="0" dirty="0" err="1" smtClean="0"/>
              <a:t>pixabay.com</a:t>
            </a:r>
            <a:r>
              <a:rPr lang="en-US" baseline="0" smtClean="0"/>
              <a:t>/en/service/terms/#usage)</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14</a:t>
            </a:fld>
            <a:endParaRPr lang="en-US"/>
          </a:p>
        </p:txBody>
      </p:sp>
    </p:spTree>
    <p:extLst>
      <p:ext uri="{BB962C8B-B14F-4D97-AF65-F5344CB8AC3E}">
        <p14:creationId xmlns:p14="http://schemas.microsoft.com/office/powerpoint/2010/main" val="525800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r>
              <a:rPr lang="en-US" baseline="0" dirty="0" smtClean="0"/>
              <a:t>Here we begin by getting student ideas out and written down as individuals. There are many ideas from the previous triangles that are important and relevant here so we want to start by being explicit about what we already understand and what we are still wondering about. </a:t>
            </a:r>
          </a:p>
          <a:p>
            <a:endParaRPr lang="en-US" baseline="0" dirty="0" smtClean="0"/>
          </a:p>
          <a:p>
            <a:r>
              <a:rPr lang="en-US" baseline="0"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b="0" dirty="0" err="1" smtClean="0"/>
              <a:t>Quercus</a:t>
            </a:r>
            <a:r>
              <a:rPr lang="en-US" b="0" dirty="0" smtClean="0"/>
              <a:t> </a:t>
            </a:r>
            <a:r>
              <a:rPr lang="en-US" b="0" dirty="0" err="1" smtClean="0"/>
              <a:t>lobata</a:t>
            </a:r>
            <a:r>
              <a:rPr lang="en-US" b="0" dirty="0" smtClean="0"/>
              <a:t> leaves Caswell Memorial State Park San Joaquin Valley California</a:t>
            </a:r>
            <a:r>
              <a:rPr lang="en-US" b="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0" dirty="0" smtClean="0"/>
              <a:t>KP </a:t>
            </a:r>
            <a:r>
              <a:rPr lang="en-US" b="0" dirty="0" err="1" smtClean="0"/>
              <a:t>Botany~commonswiki</a:t>
            </a:r>
            <a:r>
              <a:rPr lang="en-US" b="0" dirty="0" smtClean="0"/>
              <a:t> </a:t>
            </a:r>
            <a:r>
              <a:rPr lang="en-US" dirty="0" smtClean="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“[modified from] </a:t>
            </a:r>
            <a:r>
              <a:rPr lang="en-US" dirty="0" smtClean="0"/>
              <a:t>Valley oak acorn and leaves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(https://commons.wikimedia.org/w/index.php?curid=38184201</a:t>
            </a:r>
            <a:r>
              <a:rPr lang="en-US" dirty="0" smtClean="0"/>
              <a:t>)</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Parande</a:t>
            </a:r>
            <a:r>
              <a:rPr lang="en-US" baseline="0" dirty="0" smtClean="0"/>
              <a:t> at English Wikipedia, CC BY-SA 3.0 </a:t>
            </a:r>
            <a:r>
              <a:rPr lang="en-US" dirty="0" smtClean="0"/>
              <a:t>(http://creativecommons.org/licenses/by-sa/3.0/)], via Wikimedia Commons</a:t>
            </a:r>
          </a:p>
          <a:p>
            <a:endParaRPr lang="en-US" baseline="0" dirty="0" smtClean="0"/>
          </a:p>
          <a:p>
            <a:r>
              <a:rPr lang="en-US" baseline="0" dirty="0" smtClean="0"/>
              <a:t>Image, “Valley oak (</a:t>
            </a:r>
            <a:r>
              <a:rPr lang="en-US" baseline="0" dirty="0" err="1" smtClean="0"/>
              <a:t>Quercus</a:t>
            </a:r>
            <a:r>
              <a:rPr lang="en-US" baseline="0" dirty="0" smtClean="0"/>
              <a:t> </a:t>
            </a:r>
            <a:r>
              <a:rPr lang="en-US" baseline="0" dirty="0" err="1" smtClean="0"/>
              <a:t>lobata</a:t>
            </a:r>
            <a:r>
              <a:rPr lang="en-US" baseline="0" dirty="0" smtClean="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(https://commons.wikimedia.org/w/index.php?curid=10748222)</a:t>
            </a:r>
          </a:p>
          <a:p>
            <a:r>
              <a:rPr lang="en-US" baseline="0" dirty="0" smtClean="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15</a:t>
            </a:fld>
            <a:endParaRPr lang="en-US"/>
          </a:p>
        </p:txBody>
      </p:sp>
    </p:spTree>
    <p:extLst>
      <p:ext uri="{BB962C8B-B14F-4D97-AF65-F5344CB8AC3E}">
        <p14:creationId xmlns:p14="http://schemas.microsoft.com/office/powerpoint/2010/main" val="1300278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TEACHER</a:t>
            </a:r>
            <a:r>
              <a:rPr lang="en-US" baseline="0" dirty="0" smtClean="0"/>
              <a:t> NOTES:</a:t>
            </a:r>
          </a:p>
          <a:p>
            <a:r>
              <a:rPr lang="en-US" dirty="0" smtClean="0"/>
              <a:t>After students have combined their ideas into a single list on the whiteboard, ask</a:t>
            </a:r>
            <a:r>
              <a:rPr lang="en-US" baseline="0" dirty="0" smtClean="0"/>
              <a:t> them to do a little refining. Are there ideas that can be combined? Are there ideas that we doubt because they don’t fit with our models for Matter from Food or Energy from Food? Can you work together to discuss some of the questions you generated a little further. You don’t have to use these exact prompts: the general idea is to get them to do a little more of the intellectual work here. We’ve been working with the Matter and Energy models long enough now that we want to give students a chance to do a little arguing and evaluating before taking the ideas up with the whole class. Strong personalities may dominate some groups, but the hope is by this point in the year, all students will be more willing to speak up in small groups.</a:t>
            </a:r>
          </a:p>
          <a:p>
            <a:endParaRPr lang="en-US" baseline="0" dirty="0" smtClean="0"/>
          </a:p>
          <a:p>
            <a:r>
              <a:rPr lang="en-US" baseline="0"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b="0" dirty="0" err="1" smtClean="0"/>
              <a:t>Quercus</a:t>
            </a:r>
            <a:r>
              <a:rPr lang="en-US" b="0" dirty="0" smtClean="0"/>
              <a:t> </a:t>
            </a:r>
            <a:r>
              <a:rPr lang="en-US" b="0" dirty="0" err="1" smtClean="0"/>
              <a:t>lobata</a:t>
            </a:r>
            <a:r>
              <a:rPr lang="en-US" b="0" dirty="0" smtClean="0"/>
              <a:t> leaves Caswell Memorial State Park San Joaquin Valley California</a:t>
            </a:r>
            <a:r>
              <a:rPr lang="en-US" b="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0" dirty="0" smtClean="0"/>
              <a:t>KP </a:t>
            </a:r>
            <a:r>
              <a:rPr lang="en-US" b="0" dirty="0" err="1" smtClean="0"/>
              <a:t>Botany~commonswiki</a:t>
            </a:r>
            <a:r>
              <a:rPr lang="en-US" b="0" dirty="0" smtClean="0"/>
              <a:t> </a:t>
            </a:r>
            <a:r>
              <a:rPr lang="en-US" dirty="0" smtClean="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“[modified from] </a:t>
            </a:r>
            <a:r>
              <a:rPr lang="en-US" dirty="0" smtClean="0"/>
              <a:t>Valley oak acorn and leaves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(https://commons.wikimedia.org/w/index.php?curid=38184201</a:t>
            </a:r>
            <a:r>
              <a:rPr lang="en-US" dirty="0" smtClean="0"/>
              <a:t>)</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Parande</a:t>
            </a:r>
            <a:r>
              <a:rPr lang="en-US" baseline="0" dirty="0" smtClean="0"/>
              <a:t> at English Wikipedia, CC BY-SA 3.0 </a:t>
            </a:r>
            <a:r>
              <a:rPr lang="en-US" dirty="0" smtClean="0"/>
              <a:t>(http://creativecommons.org/licenses/by-sa/3.0/)], via Wikimedia Commons</a:t>
            </a:r>
          </a:p>
          <a:p>
            <a:endParaRPr lang="en-US" baseline="0" dirty="0" smtClean="0"/>
          </a:p>
          <a:p>
            <a:r>
              <a:rPr lang="en-US" baseline="0" dirty="0" smtClean="0"/>
              <a:t>Image, “Valley oak (</a:t>
            </a:r>
            <a:r>
              <a:rPr lang="en-US" baseline="0" dirty="0" err="1" smtClean="0"/>
              <a:t>Quercus</a:t>
            </a:r>
            <a:r>
              <a:rPr lang="en-US" baseline="0" dirty="0" smtClean="0"/>
              <a:t> </a:t>
            </a:r>
            <a:r>
              <a:rPr lang="en-US" baseline="0" dirty="0" err="1" smtClean="0"/>
              <a:t>lobata</a:t>
            </a:r>
            <a:r>
              <a:rPr lang="en-US" baseline="0" dirty="0" smtClean="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(https://commons.wikimedia.org/w/index.php?curid=10748222)</a:t>
            </a:r>
          </a:p>
          <a:p>
            <a:r>
              <a:rPr lang="en-US" baseline="0" dirty="0" smtClean="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16</a:t>
            </a:fld>
            <a:endParaRPr lang="en-US"/>
          </a:p>
        </p:txBody>
      </p:sp>
    </p:spTree>
    <p:extLst>
      <p:ext uri="{BB962C8B-B14F-4D97-AF65-F5344CB8AC3E}">
        <p14:creationId xmlns:p14="http://schemas.microsoft.com/office/powerpoint/2010/main" val="1579638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r>
              <a:rPr lang="en-US" dirty="0" smtClean="0"/>
              <a:t>We are not having students work to write a narrative or full response</a:t>
            </a:r>
            <a:r>
              <a:rPr lang="en-US" baseline="0" dirty="0" smtClean="0"/>
              <a:t> to the Challenge Question here. We really just want to pull out some of their ideas about seed to tree / acorn to oak and to launch into an investigation of some of the questions.</a:t>
            </a:r>
          </a:p>
          <a:p>
            <a:endParaRPr lang="en-US" baseline="0" dirty="0" smtClean="0"/>
          </a:p>
          <a:p>
            <a:r>
              <a:rPr lang="en-US" baseline="0"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b="0" dirty="0" err="1" smtClean="0"/>
              <a:t>Quercus</a:t>
            </a:r>
            <a:r>
              <a:rPr lang="en-US" b="0" dirty="0" smtClean="0"/>
              <a:t> </a:t>
            </a:r>
            <a:r>
              <a:rPr lang="en-US" b="0" dirty="0" err="1" smtClean="0"/>
              <a:t>lobata</a:t>
            </a:r>
            <a:r>
              <a:rPr lang="en-US" b="0" dirty="0" smtClean="0"/>
              <a:t> leaves Caswell Memorial State Park San Joaquin Valley California</a:t>
            </a:r>
            <a:r>
              <a:rPr lang="en-US" b="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0" dirty="0" smtClean="0"/>
              <a:t>KP </a:t>
            </a:r>
            <a:r>
              <a:rPr lang="en-US" b="0" dirty="0" err="1" smtClean="0"/>
              <a:t>Botany~commonswiki</a:t>
            </a:r>
            <a:r>
              <a:rPr lang="en-US" b="0" dirty="0" smtClean="0"/>
              <a:t> </a:t>
            </a:r>
            <a:r>
              <a:rPr lang="en-US" dirty="0" smtClean="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“[modified from] </a:t>
            </a:r>
            <a:r>
              <a:rPr lang="en-US" dirty="0" smtClean="0"/>
              <a:t>Valley oak acorn and leaves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(https://commons.wikimedia.org/w/index.php?curid=38184201</a:t>
            </a:r>
            <a:r>
              <a:rPr lang="en-US" dirty="0" smtClean="0"/>
              <a:t>)</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Parande</a:t>
            </a:r>
            <a:r>
              <a:rPr lang="en-US" baseline="0" dirty="0" smtClean="0"/>
              <a:t> at English Wikipedia, CC BY-SA 3.0 </a:t>
            </a:r>
            <a:r>
              <a:rPr lang="en-US" dirty="0" smtClean="0"/>
              <a:t>(http://creativecommons.org/licenses/by-sa/3.0/)], via Wikimedia Commons</a:t>
            </a:r>
          </a:p>
          <a:p>
            <a:endParaRPr lang="en-US" baseline="0" dirty="0" smtClean="0"/>
          </a:p>
          <a:p>
            <a:r>
              <a:rPr lang="en-US" baseline="0" dirty="0" smtClean="0"/>
              <a:t>Image, “Valley oak (</a:t>
            </a:r>
            <a:r>
              <a:rPr lang="en-US" baseline="0" dirty="0" err="1" smtClean="0"/>
              <a:t>Quercus</a:t>
            </a:r>
            <a:r>
              <a:rPr lang="en-US" baseline="0" dirty="0" smtClean="0"/>
              <a:t> </a:t>
            </a:r>
            <a:r>
              <a:rPr lang="en-US" baseline="0" dirty="0" err="1" smtClean="0"/>
              <a:t>lobata</a:t>
            </a:r>
            <a:r>
              <a:rPr lang="en-US" baseline="0" dirty="0" smtClean="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(https://commons.wikimedia.org/w/index.php?curid=10748222)</a:t>
            </a:r>
          </a:p>
          <a:p>
            <a:r>
              <a:rPr lang="en-US" baseline="0" dirty="0" smtClean="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17</a:t>
            </a:fld>
            <a:endParaRPr lang="en-US"/>
          </a:p>
        </p:txBody>
      </p:sp>
    </p:spTree>
    <p:extLst>
      <p:ext uri="{BB962C8B-B14F-4D97-AF65-F5344CB8AC3E}">
        <p14:creationId xmlns:p14="http://schemas.microsoft.com/office/powerpoint/2010/main" val="2552472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smtClean="0"/>
              <a:t>TEACHER</a:t>
            </a:r>
            <a:r>
              <a:rPr lang="en-US" baseline="0" dirty="0" smtClean="0"/>
              <a:t> NOTES:</a:t>
            </a:r>
          </a:p>
          <a:p>
            <a:r>
              <a:rPr lang="en-US" dirty="0" smtClean="0"/>
              <a:t>This</a:t>
            </a:r>
            <a:r>
              <a:rPr lang="en-US" baseline="0" dirty="0" smtClean="0"/>
              <a:t> is a list but even more so a class conversation. The phenomenon and question really ask us to focus on matter, but we recognize the Matter and Energy models are intimately connected. Expect that your students may also talk about energy here. Rather than correcting them (steering them back toward matter), allow them to expand on their ideas and find a way to separately record ideas and questions about energy in plants.</a:t>
            </a:r>
          </a:p>
          <a:p>
            <a:endParaRPr lang="en-US" baseline="0" dirty="0" smtClean="0"/>
          </a:p>
          <a:p>
            <a:r>
              <a:rPr lang="en-US" baseline="0" dirty="0" smtClean="0"/>
              <a:t>Students are going to have lots of ideas including:</a:t>
            </a:r>
          </a:p>
          <a:p>
            <a:r>
              <a:rPr lang="en-US" baseline="0" dirty="0" smtClean="0"/>
              <a:t>(1) plants take in CO2</a:t>
            </a:r>
          </a:p>
          <a:p>
            <a:r>
              <a:rPr lang="en-US" baseline="0" dirty="0" smtClean="0"/>
              <a:t>(2) plants also maybe give off O2… we know they give off CO2… but how does all of that work?</a:t>
            </a:r>
          </a:p>
          <a:p>
            <a:r>
              <a:rPr lang="en-US" baseline="0" dirty="0" smtClean="0"/>
              <a:t>(3) the matter for growth comes from the water and the dirt</a:t>
            </a:r>
          </a:p>
          <a:p>
            <a:r>
              <a:rPr lang="en-US" baseline="0" dirty="0" smtClean="0"/>
              <a:t>(4) they will likely bring up photosynthesis</a:t>
            </a:r>
          </a:p>
          <a:p>
            <a:endParaRPr lang="en-US" baseline="0" dirty="0" smtClean="0"/>
          </a:p>
          <a:p>
            <a:r>
              <a:rPr lang="en-US" baseline="0" dirty="0" smtClean="0"/>
              <a:t>You’ll need to bounce around the list a bit and push them to think a bit harder. If they say plants take up CO2 and give off O2, ask the class if we’ve seen any evidence of that or evidence of anything to the contrary. (Do all living things give off CO2? Lab) Or, “So are you saying that plants take in CO2 and water and that’s how they grow?” Some might then change their mind and say that it has something to do with the dirt—that’s where they get their nutrients. Rather than clarifying answers at this point, help them to clarify their questions. As mentioned above, you will likely need to entertain ideas about energy as well. The concept of plants “eating” sunlight should also come up in this conversation. Chemical reactions (like Photosynthesis) necessarily invoke both matter (which is rearranged) and energy (which is transformed.</a:t>
            </a:r>
          </a:p>
          <a:p>
            <a:endParaRPr lang="en-US" baseline="0" dirty="0" smtClean="0"/>
          </a:p>
          <a:p>
            <a:r>
              <a:rPr lang="en-US" baseline="0" dirty="0" smtClean="0"/>
              <a:t>Your job is to help them uncover their ideas and questions so you can move forward with this triangle on photosynthesis and some explanation of how the acorn becomes an oak!</a:t>
            </a:r>
          </a:p>
          <a:p>
            <a:endParaRPr lang="en-US" baseline="0" dirty="0" smtClean="0"/>
          </a:p>
          <a:p>
            <a:r>
              <a:rPr lang="en-US" baseline="0"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b="0" dirty="0" err="1" smtClean="0"/>
              <a:t>Quercus</a:t>
            </a:r>
            <a:r>
              <a:rPr lang="en-US" b="0" dirty="0" smtClean="0"/>
              <a:t> </a:t>
            </a:r>
            <a:r>
              <a:rPr lang="en-US" b="0" dirty="0" err="1" smtClean="0"/>
              <a:t>lobata</a:t>
            </a:r>
            <a:r>
              <a:rPr lang="en-US" b="0" dirty="0" smtClean="0"/>
              <a:t> leaves Caswell Memorial State Park San Joaquin Valley California</a:t>
            </a:r>
            <a:r>
              <a:rPr lang="en-US" b="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0" dirty="0" smtClean="0"/>
              <a:t>KP </a:t>
            </a:r>
            <a:r>
              <a:rPr lang="en-US" b="0" dirty="0" err="1" smtClean="0"/>
              <a:t>Botany~commonswiki</a:t>
            </a:r>
            <a:r>
              <a:rPr lang="en-US" b="0" dirty="0" smtClean="0"/>
              <a:t> </a:t>
            </a:r>
            <a:r>
              <a:rPr lang="en-US" dirty="0" smtClean="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“[modified from] </a:t>
            </a:r>
            <a:r>
              <a:rPr lang="en-US" dirty="0" smtClean="0"/>
              <a:t>Valley oak acorn and leaves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(https://commons.wikimedia.org/w/index.php?curid=38184201</a:t>
            </a:r>
            <a:r>
              <a:rPr lang="en-US" dirty="0" smtClean="0"/>
              <a:t>)</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Parande</a:t>
            </a:r>
            <a:r>
              <a:rPr lang="en-US" baseline="0" dirty="0" smtClean="0"/>
              <a:t> at English Wikipedia, CC BY-SA 3.0 </a:t>
            </a:r>
            <a:r>
              <a:rPr lang="en-US" dirty="0" smtClean="0"/>
              <a:t>(http://creativecommons.org/licenses/by-sa/3.0/)], via Wikimedia Commons</a:t>
            </a:r>
          </a:p>
          <a:p>
            <a:endParaRPr lang="en-US" baseline="0" dirty="0" smtClean="0"/>
          </a:p>
          <a:p>
            <a:r>
              <a:rPr lang="en-US" baseline="0" dirty="0" smtClean="0"/>
              <a:t>Image, “Valley oak (</a:t>
            </a:r>
            <a:r>
              <a:rPr lang="en-US" baseline="0" dirty="0" err="1" smtClean="0"/>
              <a:t>Quercus</a:t>
            </a:r>
            <a:r>
              <a:rPr lang="en-US" baseline="0" dirty="0" smtClean="0"/>
              <a:t> </a:t>
            </a:r>
            <a:r>
              <a:rPr lang="en-US" baseline="0" dirty="0" err="1" smtClean="0"/>
              <a:t>lobata</a:t>
            </a:r>
            <a:r>
              <a:rPr lang="en-US" baseline="0" dirty="0" smtClean="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(https://commons.wikimedia.org/w/index.php?curid=10748222)</a:t>
            </a:r>
          </a:p>
          <a:p>
            <a:r>
              <a:rPr lang="en-US" baseline="0" dirty="0" smtClean="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18</a:t>
            </a:fld>
            <a:endParaRPr lang="en-US"/>
          </a:p>
        </p:txBody>
      </p:sp>
    </p:spTree>
    <p:extLst>
      <p:ext uri="{BB962C8B-B14F-4D97-AF65-F5344CB8AC3E}">
        <p14:creationId xmlns:p14="http://schemas.microsoft.com/office/powerpoint/2010/main" val="16059425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TEACHER</a:t>
            </a:r>
            <a:r>
              <a:rPr lang="en-US" baseline="0" dirty="0" smtClean="0"/>
              <a:t> NOTES:</a:t>
            </a:r>
          </a:p>
          <a:p>
            <a:r>
              <a:rPr lang="en-US" dirty="0" smtClean="0"/>
              <a:t>We still have</a:t>
            </a:r>
            <a:r>
              <a:rPr lang="en-US" baseline="0" dirty="0" smtClean="0"/>
              <a:t> a number of questions. This is really the point of this whole Learning Segment: we want questions that will motivate an examination of Matter and Energy in Plants. Start with the lists your students have generated in Seed to Tree but also add and acknowledge the other questions about plants in the parking lot. Work to organize the questions about matter and energy.</a:t>
            </a:r>
          </a:p>
          <a:p>
            <a:endParaRPr lang="en-US" baseline="0" dirty="0" smtClean="0"/>
          </a:p>
          <a:p>
            <a:r>
              <a:rPr lang="en-US" baseline="0" dirty="0" smtClean="0"/>
              <a:t>The next learning segment explores the role of CO2 in plants as a direct investigation of some of the ideas and questions with regard to Seed to Tree. If students have insisted that the matter comes from the dirt and water, respectfully move these ideas to the Parking Lot. Tell students that you’ll be uncover the role of the gases (carbon dioxide and oxygen) first.</a:t>
            </a:r>
            <a:endParaRPr lang="en-US" dirty="0" smtClean="0"/>
          </a:p>
          <a:p>
            <a:endParaRPr lang="en-US" baseline="0" dirty="0" smtClean="0"/>
          </a:p>
          <a:p>
            <a:r>
              <a:rPr lang="en-US" baseline="0"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b="0" dirty="0" err="1" smtClean="0"/>
              <a:t>Quercus</a:t>
            </a:r>
            <a:r>
              <a:rPr lang="en-US" b="0" dirty="0" smtClean="0"/>
              <a:t> </a:t>
            </a:r>
            <a:r>
              <a:rPr lang="en-US" b="0" dirty="0" err="1" smtClean="0"/>
              <a:t>lobata</a:t>
            </a:r>
            <a:r>
              <a:rPr lang="en-US" b="0" dirty="0" smtClean="0"/>
              <a:t> leaves Caswell Memorial State Park San Joaquin Valley California</a:t>
            </a:r>
            <a:r>
              <a:rPr lang="en-US" b="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0" dirty="0" smtClean="0"/>
              <a:t>KP </a:t>
            </a:r>
            <a:r>
              <a:rPr lang="en-US" b="0" dirty="0" err="1" smtClean="0"/>
              <a:t>Botany~commonswiki</a:t>
            </a:r>
            <a:r>
              <a:rPr lang="en-US" b="0" dirty="0" smtClean="0"/>
              <a:t> </a:t>
            </a:r>
            <a:r>
              <a:rPr lang="en-US" dirty="0" smtClean="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“[modified from] </a:t>
            </a:r>
            <a:r>
              <a:rPr lang="en-US" dirty="0" smtClean="0"/>
              <a:t>Valley oak acorn and leaves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(https://commons.wikimedia.org/w/index.php?curid=38184201</a:t>
            </a:r>
            <a:r>
              <a:rPr lang="en-US" dirty="0" smtClean="0"/>
              <a:t>)</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Parande</a:t>
            </a:r>
            <a:r>
              <a:rPr lang="en-US" baseline="0" dirty="0" smtClean="0"/>
              <a:t> at English Wikipedia, CC BY-SA 3.0 </a:t>
            </a:r>
            <a:r>
              <a:rPr lang="en-US" dirty="0" smtClean="0"/>
              <a:t>(http://creativecommons.org/licenses/by-sa/3.0/)], via Wikimedia Commons</a:t>
            </a:r>
          </a:p>
          <a:p>
            <a:endParaRPr lang="en-US" baseline="0" dirty="0" smtClean="0"/>
          </a:p>
          <a:p>
            <a:r>
              <a:rPr lang="en-US" baseline="0" dirty="0" smtClean="0"/>
              <a:t>Image, “Valley oak (</a:t>
            </a:r>
            <a:r>
              <a:rPr lang="en-US" baseline="0" dirty="0" err="1" smtClean="0"/>
              <a:t>Quercus</a:t>
            </a:r>
            <a:r>
              <a:rPr lang="en-US" baseline="0" dirty="0" smtClean="0"/>
              <a:t> </a:t>
            </a:r>
            <a:r>
              <a:rPr lang="en-US" baseline="0" dirty="0" err="1" smtClean="0"/>
              <a:t>lobata</a:t>
            </a:r>
            <a:r>
              <a:rPr lang="en-US" baseline="0" dirty="0" smtClean="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(https://commons.wikimedia.org/w/index.php?curid=10748222)</a:t>
            </a:r>
          </a:p>
          <a:p>
            <a:r>
              <a:rPr lang="en-US" baseline="0" dirty="0" smtClean="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19</a:t>
            </a:fld>
            <a:endParaRPr lang="en-US"/>
          </a:p>
        </p:txBody>
      </p:sp>
    </p:spTree>
    <p:extLst>
      <p:ext uri="{BB962C8B-B14F-4D97-AF65-F5344CB8AC3E}">
        <p14:creationId xmlns:p14="http://schemas.microsoft.com/office/powerpoint/2010/main" val="414376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a:p>
        </p:txBody>
      </p:sp>
    </p:spTree>
    <p:extLst>
      <p:ext uri="{BB962C8B-B14F-4D97-AF65-F5344CB8AC3E}">
        <p14:creationId xmlns:p14="http://schemas.microsoft.com/office/powerpoint/2010/main" val="2381222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20</a:t>
            </a:fld>
            <a:endParaRPr lang="en-US"/>
          </a:p>
        </p:txBody>
      </p:sp>
    </p:spTree>
    <p:extLst>
      <p:ext uri="{BB962C8B-B14F-4D97-AF65-F5344CB8AC3E}">
        <p14:creationId xmlns:p14="http://schemas.microsoft.com/office/powerpoint/2010/main" val="39173627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21</a:t>
            </a:fld>
            <a:endParaRPr lang="en-US"/>
          </a:p>
        </p:txBody>
      </p:sp>
    </p:spTree>
    <p:extLst>
      <p:ext uri="{BB962C8B-B14F-4D97-AF65-F5344CB8AC3E}">
        <p14:creationId xmlns:p14="http://schemas.microsoft.com/office/powerpoint/2010/main" val="4086394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22</a:t>
            </a:fld>
            <a:endParaRPr lang="en-US"/>
          </a:p>
        </p:txBody>
      </p:sp>
    </p:spTree>
    <p:extLst>
      <p:ext uri="{BB962C8B-B14F-4D97-AF65-F5344CB8AC3E}">
        <p14:creationId xmlns:p14="http://schemas.microsoft.com/office/powerpoint/2010/main" val="4067646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Introductory slide for the laboratory activity. Your investigation should be motivated by your particular classroom questions. There should be a number of them that you generated in the first learning segment.</a:t>
            </a:r>
          </a:p>
          <a:p>
            <a:r>
              <a:rPr lang="en-US" baseline="0" dirty="0" smtClean="0"/>
              <a:t>Please don’t just hit the students with investigating Carbon Dioxide without some kind of logical and coherent transition. That will be dependent on the specific content of the discussions leading up to this. If you are really struggling to bring the conversation around to Carbon Dioxide then we suggest you make an overt connection to the Biggest Loser phenomenon from the last triangle. You could say some like: “since Carbon Dioxide was really important in that scenario which was also about matter, maybe we should see what is happening with it in plants?”</a:t>
            </a:r>
          </a:p>
          <a:p>
            <a:r>
              <a:rPr lang="en-US" baseline="0" dirty="0" smtClean="0"/>
              <a:t>Be sure to read the teacher notes provided in P 02 Photosynthesis Lab TEACHER GUIDE.</a:t>
            </a:r>
          </a:p>
          <a:p>
            <a:endParaRPr lang="en-US" baseline="0" dirty="0" smtClean="0"/>
          </a:p>
          <a:p>
            <a:r>
              <a:rPr lang="en-US" baseline="0" dirty="0" smtClean="0"/>
              <a:t>Possible entries and directions to head:</a:t>
            </a:r>
          </a:p>
          <a:p>
            <a:endParaRPr lang="en-US" baseline="0" dirty="0" smtClean="0"/>
          </a:p>
          <a:p>
            <a:r>
              <a:rPr lang="en-US" dirty="0" smtClean="0"/>
              <a:t>Do plants give off CO</a:t>
            </a:r>
            <a:r>
              <a:rPr lang="en-US" baseline="-25000" dirty="0" smtClean="0"/>
              <a:t>2</a:t>
            </a:r>
            <a:r>
              <a:rPr lang="en-US" dirty="0" smtClean="0"/>
              <a:t>?</a:t>
            </a:r>
          </a:p>
          <a:p>
            <a:r>
              <a:rPr lang="en-US" dirty="0" smtClean="0"/>
              <a:t>Do they use CO</a:t>
            </a:r>
            <a:r>
              <a:rPr lang="en-US" baseline="-25000" dirty="0" smtClean="0"/>
              <a:t>2</a:t>
            </a:r>
            <a:r>
              <a:rPr lang="en-US" dirty="0" smtClean="0"/>
              <a:t>?</a:t>
            </a:r>
          </a:p>
          <a:p>
            <a:r>
              <a:rPr lang="en-US" dirty="0" smtClean="0"/>
              <a:t>Do they do both?</a:t>
            </a:r>
          </a:p>
          <a:p>
            <a:r>
              <a:rPr lang="en-US" dirty="0" smtClean="0"/>
              <a:t>What chemical reactions are involved?</a:t>
            </a:r>
          </a:p>
          <a:p>
            <a:r>
              <a:rPr lang="en-US" dirty="0" smtClean="0"/>
              <a:t>Does it matter whether they are in the dark or light?</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Review the basic approach of the lab with students and the needed equipment. If you are going to have them bring insects in for testing, remind them about the requirements at this point.</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23</a:t>
            </a:fld>
            <a:endParaRPr lang="en-US"/>
          </a:p>
        </p:txBody>
      </p:sp>
    </p:spTree>
    <p:extLst>
      <p:ext uri="{BB962C8B-B14F-4D97-AF65-F5344CB8AC3E}">
        <p14:creationId xmlns:p14="http://schemas.microsoft.com/office/powerpoint/2010/main" val="32770913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pPr marL="0" indent="0">
              <a:buNone/>
            </a:pPr>
            <a:r>
              <a:rPr lang="en-US" sz="1200" b="0" kern="1200" dirty="0" smtClean="0">
                <a:solidFill>
                  <a:schemeClr val="tx1"/>
                </a:solidFill>
                <a:effectLst/>
                <a:latin typeface="+mn-lt"/>
                <a:ea typeface="+mn-ea"/>
                <a:cs typeface="+mn-cs"/>
              </a:rPr>
              <a:t>Return</a:t>
            </a:r>
            <a:r>
              <a:rPr lang="en-US" sz="1200" b="0" kern="1200" baseline="0" dirty="0" smtClean="0">
                <a:solidFill>
                  <a:schemeClr val="tx1"/>
                </a:solidFill>
                <a:effectLst/>
                <a:latin typeface="+mn-lt"/>
                <a:ea typeface="+mn-ea"/>
                <a:cs typeface="+mn-cs"/>
              </a:rPr>
              <a:t> to the list of questions your class discussed in the last learning segment. Ask them to consider which of their questions might involve carbon dioxide. Some possibilities include:  </a:t>
            </a:r>
            <a:endParaRPr lang="en-US" sz="1200" b="0" kern="1200" dirty="0" smtClean="0">
              <a:solidFill>
                <a:schemeClr val="tx1"/>
              </a:solidFill>
              <a:effectLst/>
              <a:latin typeface="+mn-lt"/>
              <a:ea typeface="+mn-ea"/>
              <a:cs typeface="+mn-cs"/>
            </a:endParaRPr>
          </a:p>
          <a:p>
            <a:pPr marL="0" indent="0">
              <a:buNone/>
            </a:pPr>
            <a:r>
              <a:rPr lang="en-US" sz="1200" b="0" kern="1200" dirty="0" smtClean="0">
                <a:solidFill>
                  <a:schemeClr val="tx1"/>
                </a:solidFill>
                <a:effectLst/>
                <a:latin typeface="+mn-lt"/>
                <a:ea typeface="+mn-ea"/>
                <a:cs typeface="+mn-cs"/>
              </a:rPr>
              <a:t>How is CO2 involved with Plants?</a:t>
            </a:r>
          </a:p>
          <a:p>
            <a:pPr marL="0" indent="0">
              <a:buNone/>
            </a:pPr>
            <a:r>
              <a:rPr lang="en-US" sz="1200" b="0" i="0" kern="1200" dirty="0" smtClean="0">
                <a:solidFill>
                  <a:schemeClr val="tx1"/>
                </a:solidFill>
                <a:effectLst/>
                <a:latin typeface="+mn-lt"/>
                <a:ea typeface="+mn-ea"/>
                <a:cs typeface="+mn-cs"/>
              </a:rPr>
              <a:t>Do plants use CO</a:t>
            </a:r>
            <a:r>
              <a:rPr lang="en-US" sz="1200" b="0" i="0" kern="1200" baseline="-25000" dirty="0" smtClean="0">
                <a:solidFill>
                  <a:schemeClr val="tx1"/>
                </a:solidFill>
                <a:effectLst/>
                <a:latin typeface="+mn-lt"/>
                <a:ea typeface="+mn-ea"/>
                <a:cs typeface="+mn-cs"/>
              </a:rPr>
              <a:t>2</a:t>
            </a:r>
            <a:r>
              <a:rPr lang="en-US" sz="1200" b="0" i="0" kern="1200" dirty="0" smtClean="0">
                <a:solidFill>
                  <a:schemeClr val="tx1"/>
                </a:solidFill>
                <a:effectLst/>
                <a:latin typeface="+mn-lt"/>
                <a:ea typeface="+mn-ea"/>
                <a:cs typeface="+mn-cs"/>
              </a:rPr>
              <a:t>? Do they give off CO</a:t>
            </a:r>
            <a:r>
              <a:rPr lang="en-US" sz="1200" b="0" i="0" kern="1200" baseline="-25000" dirty="0" smtClean="0">
                <a:solidFill>
                  <a:schemeClr val="tx1"/>
                </a:solidFill>
                <a:effectLst/>
                <a:latin typeface="+mn-lt"/>
                <a:ea typeface="+mn-ea"/>
                <a:cs typeface="+mn-cs"/>
              </a:rPr>
              <a:t>2</a:t>
            </a:r>
            <a:r>
              <a:rPr lang="en-US" sz="1200" b="0" i="0" kern="1200" dirty="0" smtClean="0">
                <a:solidFill>
                  <a:schemeClr val="tx1"/>
                </a:solidFill>
                <a:effectLst/>
                <a:latin typeface="+mn-lt"/>
                <a:ea typeface="+mn-ea"/>
                <a:cs typeface="+mn-cs"/>
              </a:rPr>
              <a:t>? Do they do both? What processes are going on in plants?</a:t>
            </a:r>
          </a:p>
          <a:p>
            <a:pPr marL="0" indent="0">
              <a:buFont typeface="+mj-lt"/>
              <a:buNone/>
            </a:pPr>
            <a:r>
              <a:rPr lang="en-US" sz="1200" b="0" kern="1200" dirty="0" smtClean="0">
                <a:solidFill>
                  <a:schemeClr val="tx1"/>
                </a:solidFill>
                <a:effectLst/>
                <a:latin typeface="+mn-lt"/>
                <a:ea typeface="+mn-ea"/>
                <a:cs typeface="+mn-cs"/>
              </a:rPr>
              <a:t>Does it matter whether they are in the light or in the dark? </a:t>
            </a: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24</a:t>
            </a:fld>
            <a:endParaRPr lang="en-US"/>
          </a:p>
        </p:txBody>
      </p:sp>
    </p:spTree>
    <p:extLst>
      <p:ext uri="{BB962C8B-B14F-4D97-AF65-F5344CB8AC3E}">
        <p14:creationId xmlns:p14="http://schemas.microsoft.com/office/powerpoint/2010/main" val="27454272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is</a:t>
            </a:r>
            <a:r>
              <a:rPr lang="en-US" baseline="0" dirty="0" smtClean="0"/>
              <a:t> the intro slide for the laboratory investigation. Please alter these bullets in any way that makes sense for your students. Complete teacher notes and student handouts are available in the additional resources for this triangle.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25</a:t>
            </a:fld>
            <a:endParaRPr lang="en-US"/>
          </a:p>
        </p:txBody>
      </p:sp>
    </p:spTree>
    <p:extLst>
      <p:ext uri="{BB962C8B-B14F-4D97-AF65-F5344CB8AC3E}">
        <p14:creationId xmlns:p14="http://schemas.microsoft.com/office/powerpoint/2010/main" val="34317929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TEACHER NOTES:</a:t>
            </a:r>
          </a:p>
          <a:p>
            <a:r>
              <a:rPr lang="en-US" dirty="0" smtClean="0"/>
              <a:t>The available materials. You likely don’t need to unpack the chemistry of BTB,</a:t>
            </a:r>
            <a:r>
              <a:rPr lang="en-US" baseline="0" dirty="0" smtClean="0"/>
              <a:t> just that it is used to detect CO</a:t>
            </a:r>
            <a:r>
              <a:rPr lang="en-US" baseline="-25000" dirty="0" smtClean="0"/>
              <a:t>2</a:t>
            </a:r>
            <a:r>
              <a:rPr lang="en-US" baseline="0" dirty="0" smtClean="0"/>
              <a:t>. If you choose to, you *can* talk about pH, the chemistry involved and also the idea of a PROXY.</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a:t>
            </a:r>
            <a:r>
              <a:rPr lang="en-US" dirty="0" smtClean="0"/>
              <a:t> </a:t>
            </a:r>
            <a:r>
              <a:rPr lang="en-US" dirty="0" err="1" smtClean="0"/>
              <a:t>Aluminium</a:t>
            </a:r>
            <a:r>
              <a:rPr lang="en-US" dirty="0" smtClean="0"/>
              <a:t> cooking foil</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(https://commons.wikimedia.org/wiki/File%3AAluminium_cooking_foil.jpg)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Lewis Ronald (Own work) [CC BY-SA 3.0 (https://creativecommons.org/licenses/by-sa/3.0)],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dirty="0" err="1" smtClean="0"/>
              <a:t>Kanadische</a:t>
            </a:r>
            <a:r>
              <a:rPr lang="en-US" dirty="0" smtClean="0"/>
              <a:t> </a:t>
            </a:r>
            <a:r>
              <a:rPr lang="en-US" dirty="0" err="1" smtClean="0"/>
              <a:t>Wasserpest</a:t>
            </a:r>
            <a:r>
              <a:rPr lang="en-US" dirty="0" smtClean="0"/>
              <a:t> </a:t>
            </a:r>
            <a:r>
              <a:rPr lang="en-US" i="1" dirty="0" smtClean="0"/>
              <a:t>Elodea Canadensis</a:t>
            </a:r>
            <a:r>
              <a:rPr lang="en-US" i="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smtClean="0"/>
              <a:t>(https://commons.wikimedia.org/wiki/File%3AElodea_canadensis.jpeg)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By Kristian Peters -- </a:t>
            </a:r>
            <a:r>
              <a:rPr lang="en-US" dirty="0" err="1" smtClean="0"/>
              <a:t>Fabelfroh</a:t>
            </a:r>
            <a:r>
              <a:rPr lang="en-US" dirty="0" smtClean="0"/>
              <a:t> 10:49, 30 December 2005 (UTC) (Self-photographed) [GFDL (http://www.gnu.org/copyleft/fdl.html) or 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 “The Sun 4</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(http://www.publicdomainpictures.net/view-image.php?image=181319&amp;picture=the-sun-4)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No attribution required. CC0 (https://creativecommons.org/publicdomain/zero/1.0/)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dirty="0" smtClean="0"/>
              <a:t>Photo of solutions of bromothymol blue at different </a:t>
            </a:r>
            <a:r>
              <a:rPr lang="en-US" dirty="0" err="1" smtClean="0"/>
              <a:t>pH.</a:t>
            </a:r>
            <a:r>
              <a:rPr lang="en-US"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(https://commons.wikimedia.org/wiki/File%3ABromothymol_blue_colors_at_different_pH.png)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GregorTrefalt</a:t>
            </a:r>
            <a:r>
              <a:rPr lang="en-US" baseline="0" dirty="0" smtClean="0"/>
              <a:t> [GFDL (http://www.gnu.org/copyleft/fdl.html) or CC BY-SA 4.0 (https://creativecommons.org/licenses/by-sa/4.0)],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“tube-trial-science-chemistry-lab”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(https://pixabay.com/en/tube-trial-science-chemistry-lab-2777822/)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No attribution required. </a:t>
            </a:r>
            <a:r>
              <a:rPr lang="en-US" baseline="0" dirty="0" err="1" smtClean="0"/>
              <a:t>Pixabay</a:t>
            </a:r>
            <a:r>
              <a:rPr lang="en-US" baseline="0" dirty="0" smtClean="0"/>
              <a:t>, CC0 (https://pixabay.com/en/service/terms/#usage)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26</a:t>
            </a:fld>
            <a:endParaRPr lang="en-US"/>
          </a:p>
        </p:txBody>
      </p:sp>
    </p:spTree>
    <p:extLst>
      <p:ext uri="{BB962C8B-B14F-4D97-AF65-F5344CB8AC3E}">
        <p14:creationId xmlns:p14="http://schemas.microsoft.com/office/powerpoint/2010/main" val="3662465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a:t>
            </a:r>
            <a:r>
              <a:rPr lang="en-US" b="1" baseline="0" dirty="0" smtClean="0"/>
              <a:t> slide for </a:t>
            </a:r>
            <a:r>
              <a:rPr lang="en-US" b="1" dirty="0" smtClean="0"/>
              <a:t>projected instructions for students. </a:t>
            </a:r>
            <a:r>
              <a:rPr lang="en-US" dirty="0" smtClean="0"/>
              <a:t>The slide is text heavy but you can leave it</a:t>
            </a:r>
            <a:r>
              <a:rPr lang="en-US" baseline="0" dirty="0" smtClean="0"/>
              <a:t> up on the screen as a procedural reminder as the students work to set up their experiments. They also have these instructions in their lab.</a:t>
            </a:r>
            <a:endParaRPr lang="en-US" dirty="0" smtClean="0"/>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27</a:t>
            </a:fld>
            <a:endParaRPr lang="en-US"/>
          </a:p>
        </p:txBody>
      </p:sp>
    </p:spTree>
    <p:extLst>
      <p:ext uri="{BB962C8B-B14F-4D97-AF65-F5344CB8AC3E}">
        <p14:creationId xmlns:p14="http://schemas.microsoft.com/office/powerpoint/2010/main" val="22569634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Instructions</a:t>
            </a:r>
            <a:r>
              <a:rPr lang="en-US" baseline="0" dirty="0" smtClean="0"/>
              <a:t> for making the group poster at the end of the investigation. Modify it how you prefer. Help to keep students focused on relaying the information, that is </a:t>
            </a:r>
            <a:r>
              <a:rPr lang="en-US" b="1" u="sng" baseline="0" dirty="0" smtClean="0"/>
              <a:t>communicating science</a:t>
            </a:r>
            <a:r>
              <a:rPr lang="en-US" baseline="0" dirty="0" smtClean="0"/>
              <a:t>, rather than the art. There shouldn’t be a day, for example, where they are beautifying their posters.</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28</a:t>
            </a:fld>
            <a:endParaRPr lang="en-US"/>
          </a:p>
        </p:txBody>
      </p:sp>
    </p:spTree>
    <p:extLst>
      <p:ext uri="{BB962C8B-B14F-4D97-AF65-F5344CB8AC3E}">
        <p14:creationId xmlns:p14="http://schemas.microsoft.com/office/powerpoint/2010/main" val="64048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Instructions that constrain</a:t>
            </a:r>
            <a:r>
              <a:rPr lang="en-US" baseline="0" dirty="0" smtClean="0"/>
              <a:t> the exploratory space a bit to keep the experimental investigation relatively productive.</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29</a:t>
            </a:fld>
            <a:endParaRPr lang="en-US"/>
          </a:p>
        </p:txBody>
      </p:sp>
    </p:spTree>
    <p:extLst>
      <p:ext uri="{BB962C8B-B14F-4D97-AF65-F5344CB8AC3E}">
        <p14:creationId xmlns:p14="http://schemas.microsoft.com/office/powerpoint/2010/main" val="4121892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a:t>
            </a:fld>
            <a:endParaRPr lang="en-US"/>
          </a:p>
        </p:txBody>
      </p:sp>
    </p:spTree>
    <p:extLst>
      <p:ext uri="{BB962C8B-B14F-4D97-AF65-F5344CB8AC3E}">
        <p14:creationId xmlns:p14="http://schemas.microsoft.com/office/powerpoint/2010/main" val="42813986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A planning document where students can draw out their experimental design (start) and predicted results (end).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30</a:t>
            </a:fld>
            <a:endParaRPr lang="en-US"/>
          </a:p>
        </p:txBody>
      </p:sp>
    </p:spTree>
    <p:extLst>
      <p:ext uri="{BB962C8B-B14F-4D97-AF65-F5344CB8AC3E}">
        <p14:creationId xmlns:p14="http://schemas.microsoft.com/office/powerpoint/2010/main" val="37896447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31</a:t>
            </a:fld>
            <a:endParaRPr lang="en-US"/>
          </a:p>
        </p:txBody>
      </p:sp>
    </p:spTree>
    <p:extLst>
      <p:ext uri="{BB962C8B-B14F-4D97-AF65-F5344CB8AC3E}">
        <p14:creationId xmlns:p14="http://schemas.microsoft.com/office/powerpoint/2010/main" val="22237714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32</a:t>
            </a:fld>
            <a:endParaRPr lang="en-US"/>
          </a:p>
        </p:txBody>
      </p:sp>
    </p:spTree>
    <p:extLst>
      <p:ext uri="{BB962C8B-B14F-4D97-AF65-F5344CB8AC3E}">
        <p14:creationId xmlns:p14="http://schemas.microsoft.com/office/powerpoint/2010/main" val="7251254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33</a:t>
            </a:fld>
            <a:endParaRPr lang="en-US"/>
          </a:p>
        </p:txBody>
      </p:sp>
    </p:spTree>
    <p:extLst>
      <p:ext uri="{BB962C8B-B14F-4D97-AF65-F5344CB8AC3E}">
        <p14:creationId xmlns:p14="http://schemas.microsoft.com/office/powerpoint/2010/main" val="36975598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Slide is currently hidden. Do not show to students unless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This and the next slide are provided “just in case”.</a:t>
            </a:r>
            <a:r>
              <a:rPr lang="en-US" baseline="0" dirty="0" smtClean="0"/>
              <a:t> Students will have their own results to work with so you probably won’t need them, but they might be helpful to have for use during discussion.</a:t>
            </a:r>
            <a:endParaRPr lang="en-US" dirty="0" smtClean="0"/>
          </a:p>
          <a:p>
            <a:endParaRPr lang="en-US" dirty="0" smtClean="0"/>
          </a:p>
          <a:p>
            <a:r>
              <a:rPr lang="en-US" dirty="0" smtClean="0"/>
              <a:t>Help students to pull the big</a:t>
            </a:r>
            <a:r>
              <a:rPr lang="en-US" baseline="0" dirty="0" smtClean="0"/>
              <a:t> patterns out of the data. You can have them work on this in small groups or simply facilitate a whole-class discussion.</a:t>
            </a:r>
          </a:p>
          <a:p>
            <a:r>
              <a:rPr lang="en-US" baseline="0" dirty="0" smtClean="0"/>
              <a:t>Here we detect a decrease in CO2 in the light.</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34</a:t>
            </a:fld>
            <a:endParaRPr lang="en-US"/>
          </a:p>
        </p:txBody>
      </p:sp>
    </p:spTree>
    <p:extLst>
      <p:ext uri="{BB962C8B-B14F-4D97-AF65-F5344CB8AC3E}">
        <p14:creationId xmlns:p14="http://schemas.microsoft.com/office/powerpoint/2010/main" val="22764802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Slide is currently hidden. Do not show to students unless needed!</a:t>
            </a:r>
            <a:endParaRPr lang="en-US" dirty="0" smtClean="0"/>
          </a:p>
          <a:p>
            <a:r>
              <a:rPr lang="en-US" dirty="0" smtClean="0"/>
              <a:t>Help students to pull the big</a:t>
            </a:r>
            <a:r>
              <a:rPr lang="en-US" baseline="0" dirty="0" smtClean="0"/>
              <a:t> patterns out of the data. You can have them work on this in small groups or simply facilitate a whole-class discussion.</a:t>
            </a:r>
          </a:p>
          <a:p>
            <a:r>
              <a:rPr lang="en-US" baseline="0" dirty="0" smtClean="0"/>
              <a:t>Here we detect an increase in CO</a:t>
            </a:r>
            <a:r>
              <a:rPr lang="en-US" baseline="-25000" dirty="0" smtClean="0"/>
              <a:t>2</a:t>
            </a:r>
            <a:r>
              <a:rPr lang="en-US" baseline="0" dirty="0" smtClean="0"/>
              <a:t> in the dark.</a:t>
            </a:r>
            <a:endParaRPr lang="en-US" dirty="0" smtClean="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35</a:t>
            </a:fld>
            <a:endParaRPr lang="en-US"/>
          </a:p>
        </p:txBody>
      </p:sp>
    </p:spTree>
    <p:extLst>
      <p:ext uri="{BB962C8B-B14F-4D97-AF65-F5344CB8AC3E}">
        <p14:creationId xmlns:p14="http://schemas.microsoft.com/office/powerpoint/2010/main" val="36126862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 </a:t>
            </a:r>
          </a:p>
          <a:p>
            <a:r>
              <a:rPr lang="en-US" dirty="0" smtClean="0"/>
              <a:t>Once you have finished</a:t>
            </a:r>
            <a:r>
              <a:rPr lang="en-US" baseline="0" dirty="0" smtClean="0"/>
              <a:t> the gallery walk described in the photosynthesis lab guide (or whatever way you choose to have your students share their results), use this slide and (if appropriate) to discuss what we found in the lab and what it means. Here is where you will begin to process the results with your students. What have you figured out about the role of CO2 in plants? Be sure to reference our existing models about matter and energy where appropriate. The lab does not answer every question kids might have and that is okay for now.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36</a:t>
            </a:fld>
            <a:endParaRPr lang="en-US"/>
          </a:p>
        </p:txBody>
      </p:sp>
    </p:spTree>
    <p:extLst>
      <p:ext uri="{BB962C8B-B14F-4D97-AF65-F5344CB8AC3E}">
        <p14:creationId xmlns:p14="http://schemas.microsoft.com/office/powerpoint/2010/main" val="42407377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37</a:t>
            </a:fld>
            <a:endParaRPr lang="en-US"/>
          </a:p>
        </p:txBody>
      </p:sp>
    </p:spTree>
    <p:extLst>
      <p:ext uri="{BB962C8B-B14F-4D97-AF65-F5344CB8AC3E}">
        <p14:creationId xmlns:p14="http://schemas.microsoft.com/office/powerpoint/2010/main" val="4703170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38</a:t>
            </a:fld>
            <a:endParaRPr lang="en-US"/>
          </a:p>
        </p:txBody>
      </p:sp>
    </p:spTree>
    <p:extLst>
      <p:ext uri="{BB962C8B-B14F-4D97-AF65-F5344CB8AC3E}">
        <p14:creationId xmlns:p14="http://schemas.microsoft.com/office/powerpoint/2010/main" val="671503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39</a:t>
            </a:fld>
            <a:endParaRPr lang="en-US"/>
          </a:p>
        </p:txBody>
      </p:sp>
    </p:spTree>
    <p:extLst>
      <p:ext uri="{BB962C8B-B14F-4D97-AF65-F5344CB8AC3E}">
        <p14:creationId xmlns:p14="http://schemas.microsoft.com/office/powerpoint/2010/main" val="3199625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prstGeom prst="rect">
            <a:avLst/>
          </a:prstGeom>
        </p:spPr>
        <p:txBody>
          <a:bodyPr/>
          <a:lstStyle/>
          <a:p>
            <a:endParaRPr/>
          </a:p>
        </p:txBody>
      </p:sp>
      <p:sp>
        <p:nvSpPr>
          <p:cNvPr id="174" name="Shape 174"/>
          <p:cNvSpPr>
            <a:spLocks noGrp="1"/>
          </p:cNvSpPr>
          <p:nvPr>
            <p:ph type="body" sz="quarter" idx="1"/>
          </p:nvPr>
        </p:nvSpPr>
        <p:spPr>
          <a:prstGeom prst="rect">
            <a:avLst/>
          </a:prstGeom>
        </p:spPr>
        <p:txBody>
          <a:bodyPr/>
          <a:lstStyle/>
          <a:p>
            <a:r>
              <a:rPr dirty="0"/>
              <a:t>Not meant to show to </a:t>
            </a:r>
            <a:r>
              <a:rPr dirty="0" smtClean="0"/>
              <a:t>students</a:t>
            </a:r>
            <a:r>
              <a:rPr lang="en-US" dirty="0" smtClean="0"/>
              <a:t>.</a:t>
            </a:r>
            <a:endParaRPr dirty="0"/>
          </a:p>
        </p:txBody>
      </p:sp>
    </p:spTree>
    <p:extLst>
      <p:ext uri="{BB962C8B-B14F-4D97-AF65-F5344CB8AC3E}">
        <p14:creationId xmlns:p14="http://schemas.microsoft.com/office/powerpoint/2010/main" val="26908492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 results will</a:t>
            </a:r>
            <a:r>
              <a:rPr lang="en-US" baseline="0" dirty="0" smtClean="0"/>
              <a:t> leave most classrooms with a couple of ideas:</a:t>
            </a:r>
          </a:p>
          <a:p>
            <a:r>
              <a:rPr lang="en-US" baseline="0" dirty="0" smtClean="0"/>
              <a:t>(1) plants do respire</a:t>
            </a:r>
          </a:p>
          <a:p>
            <a:r>
              <a:rPr lang="en-US" baseline="0" dirty="0" smtClean="0"/>
              <a:t>(2) the timing of respiration is unclear, though photosynthesis only happens in the light</a:t>
            </a:r>
          </a:p>
          <a:p>
            <a:endParaRPr lang="en-US" baseline="0" dirty="0" smtClean="0"/>
          </a:p>
          <a:p>
            <a:r>
              <a:rPr lang="en-US" dirty="0" smtClean="0"/>
              <a:t>Give students the four corners readings (found in the resources)</a:t>
            </a:r>
            <a:r>
              <a:rPr lang="en-US" baseline="0" dirty="0" smtClean="0"/>
              <a:t> and prepare to help them resolve lingering issues with the timing of respiration with the ensuing </a:t>
            </a:r>
            <a:r>
              <a:rPr lang="en-US" baseline="0" dirty="0" err="1" smtClean="0"/>
              <a:t>dicussion</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40</a:t>
            </a:fld>
            <a:endParaRPr lang="en-US"/>
          </a:p>
        </p:txBody>
      </p:sp>
    </p:spTree>
    <p:extLst>
      <p:ext uri="{BB962C8B-B14F-4D97-AF65-F5344CB8AC3E}">
        <p14:creationId xmlns:p14="http://schemas.microsoft.com/office/powerpoint/2010/main" val="289753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r>
              <a:rPr lang="en-US" baseline="0" dirty="0" smtClean="0"/>
              <a:t> </a:t>
            </a:r>
          </a:p>
          <a:p>
            <a:r>
              <a:rPr lang="en-US" baseline="0" dirty="0" smtClean="0"/>
              <a:t>Further instructions on the handouts. This is a summary slide to guide the 4 corners activity, if necessary.</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41</a:t>
            </a:fld>
            <a:endParaRPr lang="en-US"/>
          </a:p>
        </p:txBody>
      </p:sp>
    </p:spTree>
    <p:extLst>
      <p:ext uri="{BB962C8B-B14F-4D97-AF65-F5344CB8AC3E}">
        <p14:creationId xmlns:p14="http://schemas.microsoft.com/office/powerpoint/2010/main" val="5318411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endParaRPr lang="en-US" dirty="0" smtClean="0"/>
          </a:p>
          <a:p>
            <a:r>
              <a:rPr lang="en-US" dirty="0" smtClean="0"/>
              <a:t>Usually some students remain</a:t>
            </a:r>
            <a:r>
              <a:rPr lang="en-US" baseline="0" dirty="0" smtClean="0"/>
              <a:t> unconvinced that respiration happens during the day given their experimental results. And, in fact, the results of the experiments they likely did cannot resolve the issue. Other students will stick to a plausibility argument: why wouldn’t cellular respiration go on all the time?  In the following slides we have provided “realistic” data from hypothetical experiments. Use these to reason through the various possibilities.</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42</a:t>
            </a:fld>
            <a:endParaRPr lang="en-US"/>
          </a:p>
        </p:txBody>
      </p:sp>
    </p:spTree>
    <p:extLst>
      <p:ext uri="{BB962C8B-B14F-4D97-AF65-F5344CB8AC3E}">
        <p14:creationId xmlns:p14="http://schemas.microsoft.com/office/powerpoint/2010/main" val="14929566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 </a:t>
            </a:r>
          </a:p>
          <a:p>
            <a:r>
              <a:rPr lang="en-US" dirty="0" smtClean="0"/>
              <a:t>Here is the experimental</a:t>
            </a:r>
            <a:r>
              <a:rPr lang="en-US" baseline="0" dirty="0" smtClean="0"/>
              <a:t> set up. Again, this is a hypothetical experiment based on the literature in which carbon dioxide is measured in chamber experiments under different conditions. It is important to recognize that the stem is a green stem, not woody. Think about a regular houseplant. </a:t>
            </a:r>
            <a:endParaRPr lang="en-US" dirty="0" smtClean="0"/>
          </a:p>
          <a:p>
            <a:r>
              <a:rPr lang="en-US" dirty="0" smtClean="0"/>
              <a:t>SOURCES</a:t>
            </a:r>
            <a:r>
              <a:rPr lang="en-US" dirty="0" smtClean="0"/>
              <a:t>:</a:t>
            </a:r>
          </a:p>
          <a:p>
            <a:r>
              <a:rPr lang="en-US" dirty="0" smtClean="0"/>
              <a:t>Images,</a:t>
            </a:r>
            <a:r>
              <a:rPr lang="en-US" baseline="0" dirty="0" smtClean="0"/>
              <a:t> “With Leaves” and “Stem Only” modified from…</a:t>
            </a:r>
          </a:p>
          <a:p>
            <a:r>
              <a:rPr lang="en-US" dirty="0" smtClean="0"/>
              <a:t>https://pixabay.com/en/seedling-potted-plant-sapling-plant-154735/</a:t>
            </a:r>
          </a:p>
          <a:p>
            <a:pPr lvl="0"/>
            <a:r>
              <a:rPr lang="en-US" sz="1200" kern="1200" dirty="0" smtClean="0">
                <a:solidFill>
                  <a:schemeClr val="tx1"/>
                </a:solidFill>
                <a:effectLst/>
                <a:latin typeface="+mn-lt"/>
                <a:ea typeface="+mn-ea"/>
                <a:cs typeface="+mn-cs"/>
              </a:rPr>
              <a:t>No</a:t>
            </a:r>
            <a:r>
              <a:rPr lang="en-US" sz="1200" kern="1200" baseline="0" dirty="0" smtClean="0">
                <a:solidFill>
                  <a:schemeClr val="tx1"/>
                </a:solidFill>
                <a:effectLst/>
                <a:latin typeface="+mn-lt"/>
                <a:ea typeface="+mn-ea"/>
                <a:cs typeface="+mn-cs"/>
              </a:rPr>
              <a:t> attribution needed, </a:t>
            </a:r>
            <a:r>
              <a:rPr lang="en-US" sz="1200" kern="1200" baseline="0" dirty="0" err="1" smtClean="0">
                <a:solidFill>
                  <a:schemeClr val="tx1"/>
                </a:solidFill>
                <a:effectLst/>
                <a:latin typeface="+mn-lt"/>
                <a:ea typeface="+mn-ea"/>
                <a:cs typeface="+mn-cs"/>
              </a:rPr>
              <a:t>Pixabay</a:t>
            </a:r>
            <a:r>
              <a:rPr lang="en-US" sz="1200" kern="1200" baseline="0" dirty="0" smtClean="0">
                <a:solidFill>
                  <a:schemeClr val="tx1"/>
                </a:solidFill>
                <a:effectLst/>
                <a:latin typeface="+mn-lt"/>
                <a:ea typeface="+mn-ea"/>
                <a:cs typeface="+mn-cs"/>
              </a:rPr>
              <a:t> CC0 (https://pixabay.com/en/service/terms/#usage)</a:t>
            </a:r>
            <a:endParaRPr lang="en-US" sz="1200" kern="1200" dirty="0" smtClean="0">
              <a:solidFill>
                <a:schemeClr val="tx1"/>
              </a:solidFill>
              <a:effectLst/>
              <a:latin typeface="+mn-lt"/>
              <a:ea typeface="+mn-ea"/>
              <a:cs typeface="+mn-cs"/>
            </a:endParaRP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“Roots Only” modified from…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https://pixabay.com/en/seedling-potted-plant-sapling-plant-154735/</a:t>
            </a:r>
          </a:p>
          <a:p>
            <a:r>
              <a:rPr lang="en-US" dirty="0" smtClean="0"/>
              <a:t>https://pixabay.com/en/tree-branch-bare-winter-autumn-307047/</a:t>
            </a:r>
          </a:p>
          <a:p>
            <a:r>
              <a:rPr lang="en-US" dirty="0" smtClean="0"/>
              <a:t>https://pixabay.com/en/dirt-soil-nature-gardening-earth-576619/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a:t>
            </a:r>
            <a:r>
              <a:rPr lang="en-US" sz="1200" kern="1200" baseline="0" dirty="0" smtClean="0">
                <a:solidFill>
                  <a:schemeClr val="tx1"/>
                </a:solidFill>
                <a:effectLst/>
                <a:latin typeface="+mn-lt"/>
                <a:ea typeface="+mn-ea"/>
                <a:cs typeface="+mn-cs"/>
              </a:rPr>
              <a:t> attribution needed, </a:t>
            </a:r>
            <a:r>
              <a:rPr lang="en-US" sz="1200" kern="1200" baseline="0" dirty="0" err="1" smtClean="0">
                <a:solidFill>
                  <a:schemeClr val="tx1"/>
                </a:solidFill>
                <a:effectLst/>
                <a:latin typeface="+mn-lt"/>
                <a:ea typeface="+mn-ea"/>
                <a:cs typeface="+mn-cs"/>
              </a:rPr>
              <a:t>Pixabay</a:t>
            </a:r>
            <a:r>
              <a:rPr lang="en-US" sz="1200" kern="1200" baseline="0" dirty="0" smtClean="0">
                <a:solidFill>
                  <a:schemeClr val="tx1"/>
                </a:solidFill>
                <a:effectLst/>
                <a:latin typeface="+mn-lt"/>
                <a:ea typeface="+mn-ea"/>
                <a:cs typeface="+mn-cs"/>
              </a:rPr>
              <a:t> CC0 (https://pixabay.com/en/service/terms/#usage)</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26C1640-38B7-4784-9CDB-20EA0C16C3C7}" type="slidenum">
              <a:rPr lang="en-US" smtClean="0"/>
              <a:t>43</a:t>
            </a:fld>
            <a:endParaRPr lang="en-US"/>
          </a:p>
        </p:txBody>
      </p:sp>
    </p:spTree>
    <p:extLst>
      <p:ext uri="{BB962C8B-B14F-4D97-AF65-F5344CB8AC3E}">
        <p14:creationId xmlns:p14="http://schemas.microsoft.com/office/powerpoint/2010/main" val="32928933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 </a:t>
            </a:r>
          </a:p>
          <a:p>
            <a:r>
              <a:rPr lang="en-US" baseline="0" dirty="0" smtClean="0"/>
              <a:t>Allow students to interpret the results of the experiment. What might be happening. How can they explain each line based on what they know so far about respiration and photosynthesis. Allow time for discussion or think-pair-share as appropriate for your class. Some might get tripped up by the stem only condition. Recall that this is a green-stemmed plant and so it does some photosynthesis.</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44</a:t>
            </a:fld>
            <a:endParaRPr lang="en-US"/>
          </a:p>
        </p:txBody>
      </p:sp>
    </p:spTree>
    <p:extLst>
      <p:ext uri="{BB962C8B-B14F-4D97-AF65-F5344CB8AC3E}">
        <p14:creationId xmlns:p14="http://schemas.microsoft.com/office/powerpoint/2010/main" val="26221186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r>
              <a:rPr lang="en-US" baseline="0" dirty="0" smtClean="0"/>
              <a:t> </a:t>
            </a:r>
          </a:p>
          <a:p>
            <a:r>
              <a:rPr lang="en-US" baseline="0" dirty="0" smtClean="0"/>
              <a:t>Set up for hypothetical experiment number 2. Three identical plants in three different light conditions. Ask students to predict what will happen to the carbon dioxide after 24 hours?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45</a:t>
            </a:fld>
            <a:endParaRPr lang="en-US"/>
          </a:p>
        </p:txBody>
      </p:sp>
    </p:spTree>
    <p:extLst>
      <p:ext uri="{BB962C8B-B14F-4D97-AF65-F5344CB8AC3E}">
        <p14:creationId xmlns:p14="http://schemas.microsoft.com/office/powerpoint/2010/main" val="28770176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r>
              <a:rPr lang="en-US" baseline="0" dirty="0" smtClean="0"/>
              <a:t>Results of light intensity experiments. Remind students that these results are expressed as net change in carbon dioxide rather than the time sequence we saw in experiment one. The idea is for them to consider why the carbon dioxide levels are different after 24 hours in the different light conditions. Some students might notice that this experiment and the last are lacking a control condition with no plant present. This is a fair critique and worth having some discussion about if it comes up.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46</a:t>
            </a:fld>
            <a:endParaRPr lang="en-US"/>
          </a:p>
        </p:txBody>
      </p:sp>
    </p:spTree>
    <p:extLst>
      <p:ext uri="{BB962C8B-B14F-4D97-AF65-F5344CB8AC3E}">
        <p14:creationId xmlns:p14="http://schemas.microsoft.com/office/powerpoint/2010/main" val="32455112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 </a:t>
            </a:r>
          </a:p>
          <a:p>
            <a:r>
              <a:rPr lang="en-US" dirty="0" smtClean="0"/>
              <a:t>This is the time/space</a:t>
            </a:r>
            <a:r>
              <a:rPr lang="en-US" baseline="0" dirty="0" smtClean="0"/>
              <a:t> for your students to figure out what these hypothetical (but based on real experiments) results tell us that might help resolve the unknowns left to us after our own experiments.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47</a:t>
            </a:fld>
            <a:endParaRPr lang="en-US"/>
          </a:p>
        </p:txBody>
      </p:sp>
    </p:spTree>
    <p:extLst>
      <p:ext uri="{BB962C8B-B14F-4D97-AF65-F5344CB8AC3E}">
        <p14:creationId xmlns:p14="http://schemas.microsoft.com/office/powerpoint/2010/main" val="3875602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This is an optional slide to help your students</a:t>
            </a:r>
            <a:r>
              <a:rPr lang="en-US" b="1" baseline="0" dirty="0" smtClean="0"/>
              <a:t> visualize what is happening in plants.</a:t>
            </a:r>
          </a:p>
          <a:p>
            <a:endParaRPr lang="en-US" baseline="0" dirty="0" smtClean="0"/>
          </a:p>
          <a:p>
            <a:r>
              <a:rPr lang="en-US" baseline="0" dirty="0" smtClean="0"/>
              <a:t>SOURCES: </a:t>
            </a:r>
          </a:p>
          <a:p>
            <a:r>
              <a:rPr lang="en-US" baseline="0" dirty="0" smtClean="0"/>
              <a:t>Image, “File: Leaf Fractal like. JPG”</a:t>
            </a:r>
          </a:p>
          <a:p>
            <a:r>
              <a:rPr lang="en-US" baseline="0" dirty="0" smtClean="0"/>
              <a:t>(https://</a:t>
            </a:r>
            <a:r>
              <a:rPr lang="en-US" baseline="0" dirty="0" err="1" smtClean="0"/>
              <a:t>commons.wikimedia.org</a:t>
            </a:r>
            <a:r>
              <a:rPr lang="en-US" baseline="0" dirty="0" smtClean="0"/>
              <a:t>/wiki/</a:t>
            </a:r>
            <a:r>
              <a:rPr lang="en-US" baseline="0" dirty="0" err="1" smtClean="0"/>
              <a:t>File:Leaf_fractal_like.JPG</a:t>
            </a:r>
            <a:r>
              <a:rPr lang="en-US" baseline="0" dirty="0" smtClean="0"/>
              <a:t>)</a:t>
            </a:r>
          </a:p>
          <a:p>
            <a:r>
              <a:rPr lang="en-US" dirty="0" smtClean="0"/>
              <a:t>By Curran Kelleher [GFDL (http://</a:t>
            </a:r>
            <a:r>
              <a:rPr lang="en-US" dirty="0" err="1" smtClean="0"/>
              <a:t>www.gnu.org</a:t>
            </a:r>
            <a:r>
              <a:rPr lang="en-US" dirty="0" smtClean="0"/>
              <a:t>/</a:t>
            </a:r>
            <a:r>
              <a:rPr lang="en-US" dirty="0" err="1" smtClean="0"/>
              <a:t>copyleft</a:t>
            </a:r>
            <a:r>
              <a:rPr lang="en-US" dirty="0" smtClean="0"/>
              <a:t>/</a:t>
            </a:r>
            <a:r>
              <a:rPr lang="en-US" dirty="0" err="1" smtClean="0"/>
              <a:t>fdl.html</a:t>
            </a:r>
            <a:r>
              <a:rPr lang="en-US" dirty="0" smtClean="0"/>
              <a:t>), CC-BY-SA-3.0 (http://</a:t>
            </a:r>
            <a:r>
              <a:rPr lang="en-US" dirty="0" err="1" smtClean="0"/>
              <a:t>creativecommons.org</a:t>
            </a:r>
            <a:r>
              <a:rPr lang="en-US" dirty="0" smtClean="0"/>
              <a:t>/licenses/by-</a:t>
            </a:r>
            <a:r>
              <a:rPr lang="en-US" dirty="0" err="1" smtClean="0"/>
              <a:t>sa</a:t>
            </a:r>
            <a:r>
              <a:rPr lang="en-US" dirty="0" smtClean="0"/>
              <a:t>/3.0/) or CC BY-SA 2.5-2.0-1.0 (http://</a:t>
            </a:r>
            <a:r>
              <a:rPr lang="en-US" dirty="0" err="1" smtClean="0"/>
              <a:t>creativecommons.org</a:t>
            </a:r>
            <a:r>
              <a:rPr lang="en-US" dirty="0" smtClean="0"/>
              <a:t>/licenses/by-</a:t>
            </a:r>
            <a:r>
              <a:rPr lang="en-US" dirty="0" err="1" smtClean="0"/>
              <a:t>sa</a:t>
            </a:r>
            <a:r>
              <a:rPr lang="en-US" dirty="0" smtClean="0"/>
              <a:t>/2.5-2.0-1.0)], via Wikimedia Commons</a:t>
            </a:r>
          </a:p>
          <a:p>
            <a:r>
              <a:rPr lang="en-US" dirty="0" smtClean="0"/>
              <a:t>Modified by MBER-bio </a:t>
            </a:r>
          </a:p>
          <a:p>
            <a:endParaRPr lang="en-US" dirty="0" smtClean="0"/>
          </a:p>
          <a:p>
            <a:r>
              <a:rPr lang="en-US" dirty="0" smtClean="0"/>
              <a:t>Image, “Sun01.jpg” </a:t>
            </a:r>
          </a:p>
          <a:p>
            <a:r>
              <a:rPr lang="en-US" dirty="0" smtClean="0"/>
              <a:t>(https://</a:t>
            </a:r>
            <a:r>
              <a:rPr lang="en-US" dirty="0" err="1" smtClean="0"/>
              <a:t>commons.wikimedia.org</a:t>
            </a:r>
            <a:r>
              <a:rPr lang="en-US" dirty="0" smtClean="0"/>
              <a:t>/wiki/File%3ASun01.jpg)</a:t>
            </a:r>
          </a:p>
          <a:p>
            <a:r>
              <a:rPr lang="en-US" dirty="0" smtClean="0"/>
              <a:t>By </a:t>
            </a:r>
            <a:r>
              <a:rPr lang="en-US" dirty="0" err="1" smtClean="0"/>
              <a:t>Kamalakanta</a:t>
            </a:r>
            <a:r>
              <a:rPr lang="en-US" dirty="0" smtClean="0"/>
              <a:t> Jena (Own work) [CC BY-SA 3.0 (http://</a:t>
            </a:r>
            <a:r>
              <a:rPr lang="en-US" dirty="0" err="1" smtClean="0"/>
              <a:t>creativecommons.org</a:t>
            </a:r>
            <a:r>
              <a:rPr lang="en-US" dirty="0" smtClean="0"/>
              <a:t>/licenses/by-</a:t>
            </a:r>
            <a:r>
              <a:rPr lang="en-US" dirty="0" err="1" smtClean="0"/>
              <a:t>sa</a:t>
            </a:r>
            <a:r>
              <a:rPr lang="en-US" dirty="0" smtClean="0"/>
              <a:t>/3.0)], via Wikimedia Commons</a:t>
            </a:r>
            <a:endParaRPr lang="en-US" dirty="0"/>
          </a:p>
        </p:txBody>
      </p:sp>
      <p:sp>
        <p:nvSpPr>
          <p:cNvPr id="4" name="Slide Number Placeholder 3"/>
          <p:cNvSpPr>
            <a:spLocks noGrp="1"/>
          </p:cNvSpPr>
          <p:nvPr>
            <p:ph type="sldNum" sz="quarter" idx="10"/>
          </p:nvPr>
        </p:nvSpPr>
        <p:spPr/>
        <p:txBody>
          <a:bodyPr/>
          <a:lstStyle/>
          <a:p>
            <a:fld id="{D4EFDAC5-F983-7849-A8D5-997E0AA88986}" type="slidenum">
              <a:rPr lang="en-US" smtClean="0"/>
              <a:pPr/>
              <a:t>48</a:t>
            </a:fld>
            <a:endParaRPr lang="en-US"/>
          </a:p>
        </p:txBody>
      </p:sp>
    </p:spTree>
    <p:extLst>
      <p:ext uri="{BB962C8B-B14F-4D97-AF65-F5344CB8AC3E}">
        <p14:creationId xmlns:p14="http://schemas.microsoft.com/office/powerpoint/2010/main" val="21303142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dirty="0" smtClean="0">
                <a:latin typeface="Arial"/>
                <a:cs typeface="Arial"/>
              </a:rPr>
              <a:t>TEACHER</a:t>
            </a:r>
            <a:r>
              <a:rPr lang="en-US" sz="1400" b="0" baseline="0" dirty="0" smtClean="0">
                <a:latin typeface="Arial"/>
                <a:cs typeface="Arial"/>
              </a:rPr>
              <a:t> NOTES: </a:t>
            </a:r>
          </a:p>
          <a:p>
            <a:r>
              <a:rPr lang="en-US" dirty="0" smtClean="0">
                <a:latin typeface="Arial"/>
                <a:cs typeface="Arial"/>
              </a:rPr>
              <a:t>Both respiration and photosynthesis are happening in the light but photosynthesis happens faster, so CO</a:t>
            </a:r>
            <a:r>
              <a:rPr lang="en-US" baseline="-25000" dirty="0" smtClean="0">
                <a:latin typeface="Arial"/>
                <a:cs typeface="Arial"/>
              </a:rPr>
              <a:t>2</a:t>
            </a:r>
            <a:r>
              <a:rPr lang="en-US" dirty="0" smtClean="0">
                <a:latin typeface="Arial"/>
                <a:cs typeface="Arial"/>
              </a:rPr>
              <a:t> is USED faster than it is produced</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49</a:t>
            </a:fld>
            <a:endParaRPr lang="en-US"/>
          </a:p>
        </p:txBody>
      </p:sp>
    </p:spTree>
    <p:extLst>
      <p:ext uri="{BB962C8B-B14F-4D97-AF65-F5344CB8AC3E}">
        <p14:creationId xmlns:p14="http://schemas.microsoft.com/office/powerpoint/2010/main" val="2605941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a:p>
        </p:txBody>
      </p:sp>
    </p:spTree>
    <p:extLst>
      <p:ext uri="{BB962C8B-B14F-4D97-AF65-F5344CB8AC3E}">
        <p14:creationId xmlns:p14="http://schemas.microsoft.com/office/powerpoint/2010/main" val="8404725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25">
              <a:defRPr/>
            </a:pPr>
            <a:r>
              <a:rPr lang="en-US" dirty="0" smtClean="0"/>
              <a:t>TEACHER NOTES:</a:t>
            </a:r>
          </a:p>
          <a:p>
            <a:pPr defTabSz="457125">
              <a:defRPr/>
            </a:pPr>
            <a:r>
              <a:rPr lang="en-US" dirty="0" smtClean="0"/>
              <a:t>At least some students generally</a:t>
            </a:r>
            <a:r>
              <a:rPr lang="en-US" baseline="0" dirty="0" smtClean="0"/>
              <a:t> know that photosynthesis happens in chloroplasts – or maybe chlorophyll. To answer the question of how to explain the data showing CO2 is removed by the plant in the light I first had students figure it out then showed the animation on this slide. We translated it to a  a number line on the board. Looking just at the plant cell, we see the mitochondrion gives off 1 CO2…so up to +1 on the number line. If during that time the chloroplasts remove 3 CO2’s that takes us back down the number line to -2. Follow up with “what happens when we put the plant in the dark?” They can see that with photosynthesis shut down all you see is the CO2 released by the mitochondria.</a:t>
            </a:r>
          </a:p>
          <a:p>
            <a:pPr defTabSz="457125">
              <a:defRPr/>
            </a:pPr>
            <a:endParaRPr lang="en-US" baseline="0" dirty="0" smtClean="0"/>
          </a:p>
          <a:p>
            <a:pPr defTabSz="457125">
              <a:defRPr/>
            </a:pPr>
            <a:r>
              <a:rPr lang="en-US" baseline="0" dirty="0" smtClean="0"/>
              <a:t>SOURCES</a:t>
            </a:r>
          </a:p>
          <a:p>
            <a:pPr defTabSz="457125">
              <a:defRPr/>
            </a:pPr>
            <a:r>
              <a:rPr lang="en-US" baseline="0" dirty="0" smtClean="0"/>
              <a:t>Image, “View, Cell, Information, Close, Microscope, Animal”</a:t>
            </a:r>
          </a:p>
          <a:p>
            <a:pPr defTabSz="457125">
              <a:defRPr/>
            </a:pPr>
            <a:r>
              <a:rPr lang="en-US" dirty="0" smtClean="0"/>
              <a:t>(https://</a:t>
            </a:r>
            <a:r>
              <a:rPr lang="en-US" dirty="0" err="1" smtClean="0"/>
              <a:t>pixabay.com</a:t>
            </a:r>
            <a:r>
              <a:rPr lang="en-US" dirty="0" smtClean="0"/>
              <a:t>/en/view-cell-information-close-48543/)</a:t>
            </a:r>
          </a:p>
          <a:p>
            <a:pPr defTabSz="457125">
              <a:defRPr/>
            </a:pPr>
            <a:r>
              <a:rPr lang="en-US" dirty="0" smtClean="0"/>
              <a:t>By </a:t>
            </a:r>
            <a:r>
              <a:rPr lang="en-US" dirty="0" err="1" smtClean="0"/>
              <a:t>Pixabay</a:t>
            </a:r>
            <a:r>
              <a:rPr lang="en-US" dirty="0" smtClean="0"/>
              <a:t> (https://</a:t>
            </a:r>
            <a:r>
              <a:rPr lang="en-US" dirty="0" err="1" smtClean="0"/>
              <a:t>pixabay.com</a:t>
            </a:r>
            <a:r>
              <a:rPr lang="en-US" dirty="0" smtClean="0"/>
              <a:t>/en/service/terms/#usage)</a:t>
            </a:r>
          </a:p>
          <a:p>
            <a:pPr defTabSz="457125">
              <a:defRPr/>
            </a:pPr>
            <a:endParaRPr lang="en-US" dirty="0" smtClean="0"/>
          </a:p>
          <a:p>
            <a:r>
              <a:rPr lang="en-US" dirty="0" smtClean="0"/>
              <a:t>Image, “Sun01.jpg” </a:t>
            </a:r>
          </a:p>
          <a:p>
            <a:r>
              <a:rPr lang="en-US" dirty="0" smtClean="0"/>
              <a:t>(https://</a:t>
            </a:r>
            <a:r>
              <a:rPr lang="en-US" dirty="0" err="1" smtClean="0"/>
              <a:t>commons.wikimedia.org</a:t>
            </a:r>
            <a:r>
              <a:rPr lang="en-US" dirty="0" smtClean="0"/>
              <a:t>/wiki/File%3ASun01.jpg)</a:t>
            </a:r>
          </a:p>
          <a:p>
            <a:r>
              <a:rPr lang="en-US" dirty="0" smtClean="0"/>
              <a:t>By </a:t>
            </a:r>
            <a:r>
              <a:rPr lang="en-US" dirty="0" err="1" smtClean="0"/>
              <a:t>Kamalakanta</a:t>
            </a:r>
            <a:r>
              <a:rPr lang="en-US" dirty="0" smtClean="0"/>
              <a:t> Jena (Own work) [CC BY-SA 3.0 (http://</a:t>
            </a:r>
            <a:r>
              <a:rPr lang="en-US" dirty="0" err="1" smtClean="0"/>
              <a:t>creativecommons.org</a:t>
            </a:r>
            <a:r>
              <a:rPr lang="en-US" dirty="0" smtClean="0"/>
              <a:t>/licenses/by-</a:t>
            </a:r>
            <a:r>
              <a:rPr lang="en-US" dirty="0" err="1" smtClean="0"/>
              <a:t>sa</a:t>
            </a:r>
            <a:r>
              <a:rPr lang="en-US" dirty="0" smtClean="0"/>
              <a:t>/3.0)], via Wikimedia Commons</a:t>
            </a:r>
          </a:p>
          <a:p>
            <a:pPr defTabSz="457125">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D4EFDAC5-F983-7849-A8D5-997E0AA88986}" type="slidenum">
              <a:rPr lang="en-US" smtClean="0"/>
              <a:pPr/>
              <a:t>50</a:t>
            </a:fld>
            <a:endParaRPr lang="en-US"/>
          </a:p>
        </p:txBody>
      </p:sp>
    </p:spTree>
    <p:extLst>
      <p:ext uri="{BB962C8B-B14F-4D97-AF65-F5344CB8AC3E}">
        <p14:creationId xmlns:p14="http://schemas.microsoft.com/office/powerpoint/2010/main" val="38958215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51</a:t>
            </a:fld>
            <a:endParaRPr lang="en-US"/>
          </a:p>
        </p:txBody>
      </p:sp>
    </p:spTree>
    <p:extLst>
      <p:ext uri="{BB962C8B-B14F-4D97-AF65-F5344CB8AC3E}">
        <p14:creationId xmlns:p14="http://schemas.microsoft.com/office/powerpoint/2010/main" val="33546422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52</a:t>
            </a:fld>
            <a:endParaRPr lang="en-US"/>
          </a:p>
        </p:txBody>
      </p:sp>
    </p:spTree>
    <p:extLst>
      <p:ext uri="{BB962C8B-B14F-4D97-AF65-F5344CB8AC3E}">
        <p14:creationId xmlns:p14="http://schemas.microsoft.com/office/powerpoint/2010/main" val="42490522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students discuss each piece before revealing answers. Respiration diagram is a good review. </a:t>
            </a:r>
            <a:endParaRPr lang="en-US" dirty="0"/>
          </a:p>
        </p:txBody>
      </p:sp>
      <p:sp>
        <p:nvSpPr>
          <p:cNvPr id="4" name="Slide Number Placeholder 3"/>
          <p:cNvSpPr>
            <a:spLocks noGrp="1"/>
          </p:cNvSpPr>
          <p:nvPr>
            <p:ph type="sldNum" sz="quarter" idx="10"/>
          </p:nvPr>
        </p:nvSpPr>
        <p:spPr/>
        <p:txBody>
          <a:bodyPr/>
          <a:lstStyle/>
          <a:p>
            <a:fld id="{D4EFDAC5-F983-7849-A8D5-997E0AA88986}" type="slidenum">
              <a:rPr lang="en-US" smtClean="0"/>
              <a:t>53</a:t>
            </a:fld>
            <a:endParaRPr lang="en-US"/>
          </a:p>
        </p:txBody>
      </p:sp>
    </p:spTree>
    <p:extLst>
      <p:ext uri="{BB962C8B-B14F-4D97-AF65-F5344CB8AC3E}">
        <p14:creationId xmlns:p14="http://schemas.microsoft.com/office/powerpoint/2010/main" val="4111928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54</a:t>
            </a:fld>
            <a:endParaRPr lang="en-US"/>
          </a:p>
        </p:txBody>
      </p:sp>
    </p:spTree>
    <p:extLst>
      <p:ext uri="{BB962C8B-B14F-4D97-AF65-F5344CB8AC3E}">
        <p14:creationId xmlns:p14="http://schemas.microsoft.com/office/powerpoint/2010/main" val="12873990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55</a:t>
            </a:fld>
            <a:endParaRPr lang="en-US"/>
          </a:p>
        </p:txBody>
      </p:sp>
    </p:spTree>
    <p:extLst>
      <p:ext uri="{BB962C8B-B14F-4D97-AF65-F5344CB8AC3E}">
        <p14:creationId xmlns:p14="http://schemas.microsoft.com/office/powerpoint/2010/main" val="38042534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56</a:t>
            </a:fld>
            <a:endParaRPr lang="en-US"/>
          </a:p>
        </p:txBody>
      </p:sp>
    </p:spTree>
    <p:extLst>
      <p:ext uri="{BB962C8B-B14F-4D97-AF65-F5344CB8AC3E}">
        <p14:creationId xmlns:p14="http://schemas.microsoft.com/office/powerpoint/2010/main" val="21931063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Have</a:t>
            </a:r>
            <a:r>
              <a:rPr lang="en-US" baseline="0" dirty="0" smtClean="0"/>
              <a:t> students discuss each piece before revealing answers. Have students figure out that H2O is the missing reactant by looking at the elements in the products and also by thinking about what else (besides CO2) plants need.</a:t>
            </a:r>
            <a:endParaRPr lang="en-US" dirty="0"/>
          </a:p>
        </p:txBody>
      </p:sp>
      <p:sp>
        <p:nvSpPr>
          <p:cNvPr id="4" name="Slide Number Placeholder 3"/>
          <p:cNvSpPr>
            <a:spLocks noGrp="1"/>
          </p:cNvSpPr>
          <p:nvPr>
            <p:ph type="sldNum" sz="quarter" idx="10"/>
          </p:nvPr>
        </p:nvSpPr>
        <p:spPr/>
        <p:txBody>
          <a:bodyPr/>
          <a:lstStyle/>
          <a:p>
            <a:fld id="{D4EFDAC5-F983-7849-A8D5-997E0AA88986}" type="slidenum">
              <a:rPr lang="en-US" smtClean="0"/>
              <a:t>57</a:t>
            </a:fld>
            <a:endParaRPr lang="en-US"/>
          </a:p>
        </p:txBody>
      </p:sp>
    </p:spTree>
    <p:extLst>
      <p:ext uri="{BB962C8B-B14F-4D97-AF65-F5344CB8AC3E}">
        <p14:creationId xmlns:p14="http://schemas.microsoft.com/office/powerpoint/2010/main" val="4111928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Have</a:t>
            </a:r>
            <a:r>
              <a:rPr lang="en-US" baseline="0" dirty="0" smtClean="0"/>
              <a:t> students discuss each piece before revealing answers. Respiration diagram is a good review. </a:t>
            </a:r>
            <a:endParaRPr lang="en-US" dirty="0"/>
          </a:p>
        </p:txBody>
      </p:sp>
      <p:sp>
        <p:nvSpPr>
          <p:cNvPr id="4" name="Slide Number Placeholder 3"/>
          <p:cNvSpPr>
            <a:spLocks noGrp="1"/>
          </p:cNvSpPr>
          <p:nvPr>
            <p:ph type="sldNum" sz="quarter" idx="10"/>
          </p:nvPr>
        </p:nvSpPr>
        <p:spPr/>
        <p:txBody>
          <a:bodyPr/>
          <a:lstStyle/>
          <a:p>
            <a:fld id="{D4EFDAC5-F983-7849-A8D5-997E0AA88986}" type="slidenum">
              <a:rPr lang="en-US" smtClean="0"/>
              <a:t>58</a:t>
            </a:fld>
            <a:endParaRPr lang="en-US"/>
          </a:p>
        </p:txBody>
      </p:sp>
    </p:spTree>
    <p:extLst>
      <p:ext uri="{BB962C8B-B14F-4D97-AF65-F5344CB8AC3E}">
        <p14:creationId xmlns:p14="http://schemas.microsoft.com/office/powerpoint/2010/main" val="4111928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59</a:t>
            </a:fld>
            <a:endParaRPr lang="en-US"/>
          </a:p>
        </p:txBody>
      </p:sp>
    </p:spTree>
    <p:extLst>
      <p:ext uri="{BB962C8B-B14F-4D97-AF65-F5344CB8AC3E}">
        <p14:creationId xmlns:p14="http://schemas.microsoft.com/office/powerpoint/2010/main" val="3151701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You</a:t>
            </a:r>
            <a:r>
              <a:rPr lang="en-US" baseline="0" dirty="0" smtClean="0"/>
              <a:t> will again be tracking two models in this final triangle of the Red Loop. This slide and the next reveal the target model statements for the class to use from previous triangles or generate during this triangle. The intent is for the class to track these ideas on two separate posters throughout the red loop. The statements here are targets and should not be treated as prescriptions. Your class model statements should contain the same basic ideas, but may differ in wording or order of appearance based on how your students have come to understand and phrase each idea. You may even find that some of the ideas are worded in slightly different ways throughout the teacher resources on the MBER site. See MBER Essential “Close Enough”.</a:t>
            </a:r>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a:t>
            </a:fld>
            <a:endParaRPr lang="en-US"/>
          </a:p>
        </p:txBody>
      </p:sp>
    </p:spTree>
    <p:extLst>
      <p:ext uri="{BB962C8B-B14F-4D97-AF65-F5344CB8AC3E}">
        <p14:creationId xmlns:p14="http://schemas.microsoft.com/office/powerpoint/2010/main" val="287140209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60</a:t>
            </a:fld>
            <a:endParaRPr lang="en-US"/>
          </a:p>
        </p:txBody>
      </p:sp>
    </p:spTree>
    <p:extLst>
      <p:ext uri="{BB962C8B-B14F-4D97-AF65-F5344CB8AC3E}">
        <p14:creationId xmlns:p14="http://schemas.microsoft.com/office/powerpoint/2010/main" val="20346933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review slide that brings several</a:t>
            </a:r>
            <a:r>
              <a:rPr lang="en-US" baseline="0" dirty="0" smtClean="0"/>
              <a:t> ideas together. Use or modify in any way that makes sense to you. Please be vigilant that you do not inadvertently give away the answer to the seed to tree Challenge Question in discussing these ideas.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61</a:t>
            </a:fld>
            <a:endParaRPr lang="en-US"/>
          </a:p>
        </p:txBody>
      </p:sp>
    </p:spTree>
    <p:extLst>
      <p:ext uri="{BB962C8B-B14F-4D97-AF65-F5344CB8AC3E}">
        <p14:creationId xmlns:p14="http://schemas.microsoft.com/office/powerpoint/2010/main" val="16359297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 </a:t>
            </a:r>
          </a:p>
          <a:p>
            <a:r>
              <a:rPr lang="en-US" dirty="0" smtClean="0"/>
              <a:t>This is a place to take stock of the new model ideas we have </a:t>
            </a:r>
            <a:r>
              <a:rPr lang="en-US" baseline="0" dirty="0" smtClean="0"/>
              <a:t>come up with during this triangle. Add them as appropriate to the ongoing records of energy and matter.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62</a:t>
            </a:fld>
            <a:endParaRPr lang="en-US"/>
          </a:p>
        </p:txBody>
      </p:sp>
    </p:spTree>
    <p:extLst>
      <p:ext uri="{BB962C8B-B14F-4D97-AF65-F5344CB8AC3E}">
        <p14:creationId xmlns:p14="http://schemas.microsoft.com/office/powerpoint/2010/main" val="23597166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a:t>
            </a:r>
            <a:r>
              <a:rPr lang="en-US" baseline="0" dirty="0" smtClean="0"/>
              <a:t>The intent is for the class to track these ideas on two separate posters throughout the red loop. The statements here are targets and should not be treated as prescriptions. Your class model statements should contain the same basic ideas, but may differ in wording or order of appearance.</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63</a:t>
            </a:fld>
            <a:endParaRPr lang="en-US"/>
          </a:p>
        </p:txBody>
      </p:sp>
    </p:spTree>
    <p:extLst>
      <p:ext uri="{BB962C8B-B14F-4D97-AF65-F5344CB8AC3E}">
        <p14:creationId xmlns:p14="http://schemas.microsoft.com/office/powerpoint/2010/main" val="39076544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64</a:t>
            </a:fld>
            <a:endParaRPr lang="en-US"/>
          </a:p>
        </p:txBody>
      </p:sp>
    </p:spTree>
    <p:extLst>
      <p:ext uri="{BB962C8B-B14F-4D97-AF65-F5344CB8AC3E}">
        <p14:creationId xmlns:p14="http://schemas.microsoft.com/office/powerpoint/2010/main" val="21046990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65</a:t>
            </a:fld>
            <a:endParaRPr lang="en-US"/>
          </a:p>
        </p:txBody>
      </p:sp>
    </p:spTree>
    <p:extLst>
      <p:ext uri="{BB962C8B-B14F-4D97-AF65-F5344CB8AC3E}">
        <p14:creationId xmlns:p14="http://schemas.microsoft.com/office/powerpoint/2010/main" val="1735584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66</a:t>
            </a:fld>
            <a:endParaRPr lang="en-US"/>
          </a:p>
        </p:txBody>
      </p:sp>
    </p:spTree>
    <p:extLst>
      <p:ext uri="{BB962C8B-B14F-4D97-AF65-F5344CB8AC3E}">
        <p14:creationId xmlns:p14="http://schemas.microsoft.com/office/powerpoint/2010/main" val="36566592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67</a:t>
            </a:fld>
            <a:endParaRPr lang="en-US"/>
          </a:p>
        </p:txBody>
      </p:sp>
    </p:spTree>
    <p:extLst>
      <p:ext uri="{BB962C8B-B14F-4D97-AF65-F5344CB8AC3E}">
        <p14:creationId xmlns:p14="http://schemas.microsoft.com/office/powerpoint/2010/main" val="7315399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Culminating activity. Students write out answers individually (homework</a:t>
            </a:r>
            <a:r>
              <a:rPr lang="en-US" baseline="0" dirty="0" smtClean="0"/>
              <a:t> if possible), then work in groups to produce a poster. </a:t>
            </a:r>
          </a:p>
          <a:p>
            <a:endParaRPr lang="en-US" baseline="0" dirty="0" smtClean="0"/>
          </a:p>
          <a:p>
            <a:r>
              <a:rPr lang="en-US" baseline="0" dirty="0" smtClean="0"/>
              <a:t>SOURCES:</a:t>
            </a:r>
          </a:p>
          <a:p>
            <a:r>
              <a:rPr lang="en-US" baseline="0" dirty="0" smtClean="0"/>
              <a:t>Image, “WikiVoc-acorn-1.svg”</a:t>
            </a:r>
          </a:p>
          <a:p>
            <a:r>
              <a:rPr lang="en-US" baseline="0" dirty="0" smtClean="0"/>
              <a:t>(https://</a:t>
            </a:r>
            <a:r>
              <a:rPr lang="en-US" baseline="0" dirty="0" err="1" smtClean="0"/>
              <a:t>commons.wikimedia.org</a:t>
            </a:r>
            <a:r>
              <a:rPr lang="en-US" baseline="0" dirty="0" smtClean="0"/>
              <a:t>/wiki/File%3AWikiVoc-acorn-1.svg)</a:t>
            </a:r>
          </a:p>
          <a:p>
            <a:r>
              <a:rPr lang="en-US" dirty="0" smtClean="0"/>
              <a:t>By Original line art: Pearson Scott </a:t>
            </a:r>
            <a:r>
              <a:rPr lang="en-US" dirty="0" err="1" smtClean="0"/>
              <a:t>Foresman</a:t>
            </a:r>
            <a:r>
              <a:rPr lang="en-US" dirty="0" smtClean="0"/>
              <a:t> (public domain - donation to Wikimedia Foundation) Extracted and cleaned: Editor at Large (public domain - trivial work) </a:t>
            </a:r>
            <a:r>
              <a:rPr lang="en-US" dirty="0" err="1" smtClean="0"/>
              <a:t>Vectorized</a:t>
            </a:r>
            <a:r>
              <a:rPr lang="en-US" dirty="0" smtClean="0"/>
              <a:t> and colored: Rocket000 (public domain - released rights) Removed text: </a:t>
            </a:r>
            <a:r>
              <a:rPr lang="en-US" dirty="0" err="1" smtClean="0"/>
              <a:t>Eubulides</a:t>
            </a:r>
            <a:r>
              <a:rPr lang="en-US" dirty="0" smtClean="0"/>
              <a:t> (public domain - trivial work) [Public domain], via Wikimedia Commons</a:t>
            </a:r>
          </a:p>
          <a:p>
            <a:endParaRPr lang="en-US" dirty="0" smtClean="0"/>
          </a:p>
          <a:p>
            <a:r>
              <a:rPr lang="en-US" dirty="0" smtClean="0"/>
              <a:t>Image, “Sapling”</a:t>
            </a:r>
          </a:p>
          <a:p>
            <a:r>
              <a:rPr lang="en-US" dirty="0" smtClean="0"/>
              <a:t>(https://</a:t>
            </a:r>
            <a:r>
              <a:rPr lang="en-US" dirty="0" err="1" smtClean="0"/>
              <a:t>www.pexels.com</a:t>
            </a:r>
            <a:r>
              <a:rPr lang="en-US" dirty="0" smtClean="0"/>
              <a:t>/search/sapling/)</a:t>
            </a:r>
          </a:p>
          <a:p>
            <a:r>
              <a:rPr lang="en-US" dirty="0" smtClean="0"/>
              <a:t>By </a:t>
            </a:r>
            <a:r>
              <a:rPr lang="en-US" dirty="0" err="1" smtClean="0"/>
              <a:t>Pexels</a:t>
            </a:r>
            <a:r>
              <a:rPr lang="en-US" dirty="0" smtClean="0"/>
              <a:t> </a:t>
            </a:r>
          </a:p>
          <a:p>
            <a:endParaRPr lang="en-US" dirty="0" smtClean="0"/>
          </a:p>
          <a:p>
            <a:r>
              <a:rPr lang="en-US" dirty="0" smtClean="0"/>
              <a:t>Image, “Oak Tree,</a:t>
            </a:r>
            <a:r>
              <a:rPr lang="en-US" baseline="0" dirty="0" smtClean="0"/>
              <a:t> Oak, Tree, Transparent, Nature” </a:t>
            </a:r>
          </a:p>
          <a:p>
            <a:r>
              <a:rPr lang="en-US" dirty="0" smtClean="0"/>
              <a:t>https://</a:t>
            </a:r>
            <a:r>
              <a:rPr lang="en-US" dirty="0" err="1" smtClean="0"/>
              <a:t>pixabay.com</a:t>
            </a:r>
            <a:r>
              <a:rPr lang="en-US" dirty="0" smtClean="0"/>
              <a:t>/en/oak-tree-oak-tree-transparent-1480225/</a:t>
            </a:r>
          </a:p>
          <a:p>
            <a:r>
              <a:rPr lang="en-US" dirty="0" smtClean="0"/>
              <a:t>By </a:t>
            </a:r>
            <a:r>
              <a:rPr lang="en-US" dirty="0" err="1" smtClean="0"/>
              <a:t>Pixabay</a:t>
            </a:r>
            <a:r>
              <a:rPr lang="en-US" dirty="0" smtClean="0"/>
              <a:t> (https://</a:t>
            </a:r>
            <a:r>
              <a:rPr lang="en-US" dirty="0" err="1" smtClean="0"/>
              <a:t>pixabay.com</a:t>
            </a:r>
            <a:r>
              <a:rPr lang="en-US" dirty="0" smtClean="0"/>
              <a:t>/en/service/terms/#usage)</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68</a:t>
            </a:fld>
            <a:endParaRPr lang="en-US"/>
          </a:p>
        </p:txBody>
      </p:sp>
    </p:spTree>
    <p:extLst>
      <p:ext uri="{BB962C8B-B14F-4D97-AF65-F5344CB8AC3E}">
        <p14:creationId xmlns:p14="http://schemas.microsoft.com/office/powerpoint/2010/main" val="363637404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TEACHER</a:t>
            </a:r>
            <a:r>
              <a:rPr lang="en-US" baseline="0" dirty="0" smtClean="0"/>
              <a:t> NOTES:</a:t>
            </a:r>
          </a:p>
          <a:p>
            <a:endParaRPr lang="en-US" baseline="0" dirty="0" smtClean="0"/>
          </a:p>
          <a:p>
            <a:r>
              <a:rPr lang="en-US" baseline="0" dirty="0" smtClean="0"/>
              <a:t>Here we introduce the “Seed to Tree” Challenge Question, and we introduce it early as a way to motivate questions that will lead us through some of the model-building we do in this triangle.</a:t>
            </a:r>
          </a:p>
          <a:p>
            <a:r>
              <a:rPr lang="en-US" dirty="0" smtClean="0"/>
              <a:t>This</a:t>
            </a:r>
            <a:r>
              <a:rPr lang="en-US" baseline="0" dirty="0" smtClean="0"/>
              <a:t> challenge question *can* be used in a number of ways. (Read more about Challenge Questions on the MBER website.) It can be used to problematize what is going on with plants regarding matter and energy (possibly along with the ecosphere) or it can be used as a c</a:t>
            </a:r>
            <a:r>
              <a:rPr lang="en-US" dirty="0" smtClean="0"/>
              <a:t>ulminating activity of model application</a:t>
            </a:r>
            <a:r>
              <a:rPr lang="en-US" baseline="0" dirty="0" smtClean="0"/>
              <a:t> after examining photosynthesis </a:t>
            </a:r>
            <a:r>
              <a:rPr lang="en-US" dirty="0" smtClean="0"/>
              <a:t>or even as a small group assessment.</a:t>
            </a:r>
            <a:r>
              <a:rPr lang="en-US" baseline="0" dirty="0" smtClean="0"/>
              <a:t> Of course using it to problematize and wrap up can be really powerful for students, as long as they understand their model of matter and energy flow through plants can be applied to more than this phenomenon.</a:t>
            </a:r>
            <a:r>
              <a:rPr lang="en-US" dirty="0" smtClean="0"/>
              <a:t> </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As a culminating activity, s</a:t>
            </a:r>
            <a:r>
              <a:rPr lang="en-US" dirty="0" smtClean="0"/>
              <a:t>tudents might write out answers individually (homework</a:t>
            </a:r>
            <a:r>
              <a:rPr lang="en-US" baseline="0" dirty="0" smtClean="0"/>
              <a:t> if possible), then work in groups to produce a poster. </a:t>
            </a:r>
          </a:p>
          <a:p>
            <a:endParaRPr lang="en-US" baseline="0" dirty="0" smtClean="0"/>
          </a:p>
          <a:p>
            <a:r>
              <a:rPr lang="en-US" baseline="0"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b="0" dirty="0" err="1" smtClean="0"/>
              <a:t>Quercus</a:t>
            </a:r>
            <a:r>
              <a:rPr lang="en-US" b="0" dirty="0" smtClean="0"/>
              <a:t> </a:t>
            </a:r>
            <a:r>
              <a:rPr lang="en-US" b="0" dirty="0" err="1" smtClean="0"/>
              <a:t>lobata</a:t>
            </a:r>
            <a:r>
              <a:rPr lang="en-US" b="0" dirty="0" smtClean="0"/>
              <a:t> leaves Caswell Memorial State Park San Joaquin Valley California</a:t>
            </a:r>
            <a:r>
              <a:rPr lang="en-US" b="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0" dirty="0" smtClean="0"/>
              <a:t>KP </a:t>
            </a:r>
            <a:r>
              <a:rPr lang="en-US" b="0" dirty="0" err="1" smtClean="0"/>
              <a:t>Botany~commonswiki</a:t>
            </a:r>
            <a:r>
              <a:rPr lang="en-US" b="0" dirty="0" smtClean="0"/>
              <a:t> </a:t>
            </a:r>
            <a:r>
              <a:rPr lang="en-US" dirty="0" smtClean="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“[modified from] </a:t>
            </a:r>
            <a:r>
              <a:rPr lang="en-US" dirty="0" smtClean="0"/>
              <a:t>Valley oak acorn and leaves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(https://commons.wikimedia.org/w/index.php?curid=38184201</a:t>
            </a:r>
            <a:r>
              <a:rPr lang="en-US" dirty="0" smtClean="0"/>
              <a:t>)</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By </a:t>
            </a:r>
            <a:r>
              <a:rPr lang="en-US" baseline="0" dirty="0" err="1" smtClean="0"/>
              <a:t>Parande</a:t>
            </a:r>
            <a:r>
              <a:rPr lang="en-US" baseline="0" dirty="0" smtClean="0"/>
              <a:t> at English Wikipedia, CC BY-SA 3.0 </a:t>
            </a:r>
            <a:r>
              <a:rPr lang="en-US" dirty="0" smtClean="0"/>
              <a:t>(http://creativecommons.org/licenses/by-sa/3.0/)], via Wikimedia Commons</a:t>
            </a:r>
          </a:p>
          <a:p>
            <a:endParaRPr lang="en-US" baseline="0" dirty="0" smtClean="0"/>
          </a:p>
          <a:p>
            <a:r>
              <a:rPr lang="en-US" baseline="0" dirty="0" smtClean="0"/>
              <a:t>Image, “Valley oak (</a:t>
            </a:r>
            <a:r>
              <a:rPr lang="en-US" baseline="0" dirty="0" err="1" smtClean="0"/>
              <a:t>Quercus</a:t>
            </a:r>
            <a:r>
              <a:rPr lang="en-US" baseline="0" dirty="0" smtClean="0"/>
              <a:t> </a:t>
            </a:r>
            <a:r>
              <a:rPr lang="en-US" baseline="0" dirty="0" err="1" smtClean="0"/>
              <a:t>lobata</a:t>
            </a:r>
            <a:r>
              <a:rPr lang="en-US" baseline="0" dirty="0" smtClean="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(https://commons.wikimedia.org/w/index.php?curid=10748222)</a:t>
            </a:r>
          </a:p>
          <a:p>
            <a:r>
              <a:rPr lang="en-US" baseline="0" dirty="0" smtClean="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69</a:t>
            </a:fld>
            <a:endParaRPr lang="en-US"/>
          </a:p>
        </p:txBody>
      </p:sp>
    </p:spTree>
    <p:extLst>
      <p:ext uri="{BB962C8B-B14F-4D97-AF65-F5344CB8AC3E}">
        <p14:creationId xmlns:p14="http://schemas.microsoft.com/office/powerpoint/2010/main" val="4155567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You</a:t>
            </a:r>
            <a:r>
              <a:rPr lang="en-US" baseline="0" dirty="0" smtClean="0"/>
              <a:t> will again be tracking two models in this final triangle of the Red Loop. This slide and the previous one reveal the target model statements for the class to use from previous triangles or generate during this triangle. The intent is for the class to track these ideas on two separate posters throughout the red loop. The statements here are targets and should not be treated as prescriptions. Your class model statements should contain the same basic ideas, but may differ in wording or order of appearance based on how your students have come to understand and phrase each idea. You may even find that some of the ideas are worded in slightly different ways throughout the teacher resources on the MBER site. See MBER Essential “Close Enough”.</a:t>
            </a:r>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a:t>
            </a:fld>
            <a:endParaRPr lang="en-US"/>
          </a:p>
        </p:txBody>
      </p:sp>
    </p:spTree>
    <p:extLst>
      <p:ext uri="{BB962C8B-B14F-4D97-AF65-F5344CB8AC3E}">
        <p14:creationId xmlns:p14="http://schemas.microsoft.com/office/powerpoint/2010/main" val="26249007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txBox="1"/>
          <p:nvPr/>
        </p:nvSpPr>
        <p:spPr>
          <a:xfrm>
            <a:off x="3886200" y="8686800"/>
            <a:ext cx="2971799" cy="457200"/>
          </a:xfrm>
          <a:prstGeom prst="rect">
            <a:avLst/>
          </a:prstGeom>
          <a:noFill/>
          <a:ln>
            <a:noFill/>
          </a:ln>
        </p:spPr>
        <p:txBody>
          <a:bodyPr lIns="91425" tIns="45700" rIns="91425" bIns="45700" anchor="b" anchorCtr="0">
            <a:spAutoFit/>
          </a:bodyPr>
          <a:lstStyle/>
          <a:p>
            <a:pPr marL="0" marR="0" lvl="0" indent="0" algn="r" rtl="0">
              <a:spcBef>
                <a:spcPts val="0"/>
              </a:spcBef>
              <a:buSzPct val="25000"/>
              <a:buFont typeface="Arial"/>
              <a:buNone/>
            </a:pPr>
            <a:r>
              <a:rPr lang="en-US" sz="1200" b="0" i="0" u="none" strike="noStrike" cap="none" baseline="0"/>
              <a:t>*</a:t>
            </a:r>
          </a:p>
        </p:txBody>
      </p:sp>
      <p:sp>
        <p:nvSpPr>
          <p:cNvPr id="244" name="Shape 2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245" name="Shape 245"/>
          <p:cNvSpPr txBox="1">
            <a:spLocks noGrp="1"/>
          </p:cNvSpPr>
          <p:nvPr>
            <p:ph type="body" idx="1"/>
          </p:nvPr>
        </p:nvSpPr>
        <p:spPr>
          <a:xfrm>
            <a:off x="914400" y="4343400"/>
            <a:ext cx="5029199" cy="4114800"/>
          </a:xfrm>
          <a:prstGeom prst="rect">
            <a:avLst/>
          </a:prstGeom>
          <a:noFill/>
          <a:ln>
            <a:noFill/>
          </a:ln>
        </p:spPr>
        <p:txBody>
          <a:bodyPr lIns="91425" tIns="45700" rIns="91425" bIns="45700" anchor="t" anchorCtr="0">
            <a:spAutoFit/>
          </a:bodyPr>
          <a:lstStyle/>
          <a:p>
            <a:pPr>
              <a:spcBef>
                <a:spcPts val="0"/>
              </a:spcBef>
              <a:buNone/>
            </a:pPr>
            <a:r>
              <a:rPr lang="en-US" sz="1800" dirty="0" smtClean="0"/>
              <a:t>TEACHER NOTES:</a:t>
            </a:r>
          </a:p>
          <a:p>
            <a:pPr>
              <a:spcBef>
                <a:spcPts val="0"/>
              </a:spcBef>
              <a:buNone/>
            </a:pPr>
            <a:r>
              <a:rPr lang="en-US" sz="1800" b="1" dirty="0" smtClean="0"/>
              <a:t>Optional slide. Use or not, depending on student explanations.</a:t>
            </a:r>
          </a:p>
          <a:p>
            <a:pPr marL="0" marR="0" lvl="0" indent="0" algn="l" rtl="0">
              <a:spcBef>
                <a:spcPts val="0"/>
              </a:spcBef>
              <a:buSzPct val="25000"/>
              <a:buFont typeface="Arial"/>
              <a:buNone/>
            </a:pPr>
            <a:endParaRPr lang="en-US" sz="1800" b="0" i="0" u="none" strike="noStrike" cap="none" baseline="0" dirty="0" smtClean="0"/>
          </a:p>
          <a:p>
            <a:pPr marL="0" marR="0" lvl="0" indent="0" algn="l" rtl="0">
              <a:spcBef>
                <a:spcPts val="0"/>
              </a:spcBef>
              <a:buSzPct val="25000"/>
              <a:buFont typeface="Arial"/>
              <a:buNone/>
            </a:pPr>
            <a:r>
              <a:rPr lang="en-US" sz="1800" b="0" i="0" u="none" strike="noStrike" cap="none" baseline="0" dirty="0" smtClean="0"/>
              <a:t>SOURCES: </a:t>
            </a:r>
          </a:p>
          <a:p>
            <a:pPr marL="0" marR="0" lvl="0" indent="0" algn="l" rtl="0">
              <a:spcBef>
                <a:spcPts val="0"/>
              </a:spcBef>
              <a:buSzPct val="25000"/>
              <a:buFont typeface="Arial"/>
              <a:buNone/>
            </a:pPr>
            <a:r>
              <a:rPr lang="en-US" sz="1800" b="0" i="0" u="none" strike="noStrike" cap="none" baseline="0" dirty="0" smtClean="0"/>
              <a:t>Image, “Illustration of a small cartoon bush” </a:t>
            </a:r>
          </a:p>
          <a:p>
            <a:pPr marL="0" marR="0" lvl="0" indent="0" algn="l" rtl="0">
              <a:spcBef>
                <a:spcPts val="0"/>
              </a:spcBef>
              <a:buSzPct val="25000"/>
              <a:buFont typeface="Arial"/>
              <a:buNone/>
            </a:pPr>
            <a:r>
              <a:rPr lang="en-US" sz="1800" b="0" i="0" u="none" strike="noStrike" cap="none" baseline="0" dirty="0" smtClean="0"/>
              <a:t>(http://</a:t>
            </a:r>
            <a:r>
              <a:rPr lang="en-US" sz="1800" b="0" i="0" u="none" strike="noStrike" cap="none" baseline="0" dirty="0" err="1" smtClean="0"/>
              <a:t>www.freestockphotos.biz</a:t>
            </a:r>
            <a:r>
              <a:rPr lang="en-US" sz="1800" b="0" i="0" u="none" strike="noStrike" cap="none" baseline="0" dirty="0" smtClean="0"/>
              <a:t>/</a:t>
            </a:r>
            <a:r>
              <a:rPr lang="en-US" sz="1800" b="0" i="0" u="none" strike="noStrike" cap="none" baseline="0" dirty="0" err="1" smtClean="0"/>
              <a:t>stockphoto</a:t>
            </a:r>
            <a:r>
              <a:rPr lang="en-US" sz="1800" b="0" i="0" u="none" strike="noStrike" cap="none" baseline="0" dirty="0" smtClean="0"/>
              <a:t>/15933)</a:t>
            </a:r>
          </a:p>
          <a:p>
            <a:pPr marL="0" marR="0" lvl="0" indent="0" algn="l" rtl="0">
              <a:spcBef>
                <a:spcPts val="0"/>
              </a:spcBef>
              <a:buSzPct val="25000"/>
              <a:buFont typeface="Arial"/>
              <a:buNone/>
            </a:pPr>
            <a:r>
              <a:rPr lang="en-US" sz="1800" b="0" i="0" u="none" strike="noStrike" cap="none" baseline="0" dirty="0" smtClean="0"/>
              <a:t>By Free Stock Photos (https://</a:t>
            </a:r>
            <a:r>
              <a:rPr lang="en-US" sz="1800" b="0" i="0" u="none" strike="noStrike" cap="none" baseline="0" dirty="0" err="1" smtClean="0"/>
              <a:t>creativecommons.org</a:t>
            </a:r>
            <a:r>
              <a:rPr lang="en-US" sz="1800" b="0" i="0" u="none" strike="noStrike" cap="none" baseline="0" dirty="0" smtClean="0"/>
              <a:t>/</a:t>
            </a:r>
            <a:r>
              <a:rPr lang="en-US" sz="1800" b="0" i="0" u="none" strike="noStrike" cap="none" baseline="0" dirty="0" err="1" smtClean="0"/>
              <a:t>publicdomain</a:t>
            </a:r>
            <a:r>
              <a:rPr lang="en-US" sz="1800" b="0" i="0" u="none" strike="noStrike" cap="none" baseline="0" dirty="0" smtClean="0"/>
              <a:t>/zero/1.0/)</a:t>
            </a:r>
          </a:p>
          <a:p>
            <a:pPr marL="0" marR="0" lvl="0" indent="0" algn="l" rtl="0">
              <a:spcBef>
                <a:spcPts val="0"/>
              </a:spcBef>
              <a:buSzPct val="25000"/>
              <a:buFont typeface="Arial"/>
              <a:buNone/>
            </a:pPr>
            <a:endParaRPr lang="en-US" sz="1800" b="0" i="0" u="none" strike="noStrike" cap="none" baseline="0" dirty="0" smtClean="0"/>
          </a:p>
          <a:p>
            <a:pPr marL="0" marR="0" lvl="0" indent="0" algn="l" rtl="0">
              <a:spcBef>
                <a:spcPts val="0"/>
              </a:spcBef>
              <a:buSzPct val="25000"/>
              <a:buFont typeface="Arial"/>
              <a:buNone/>
            </a:pPr>
            <a:r>
              <a:rPr lang="en-US" sz="1800" b="0" i="0" u="none" strike="noStrike" cap="none" baseline="0" dirty="0" smtClean="0"/>
              <a:t>Image, “Plant, Grass, Green, Leaves, Leaf, Growing, Growth” </a:t>
            </a:r>
          </a:p>
          <a:p>
            <a:pPr marL="0" marR="0" lvl="0" indent="0" algn="l" rtl="0">
              <a:spcBef>
                <a:spcPts val="0"/>
              </a:spcBef>
              <a:buSzPct val="25000"/>
              <a:buFont typeface="Arial"/>
              <a:buNone/>
            </a:pPr>
            <a:r>
              <a:rPr lang="en-US" sz="1800" b="0" i="0" u="none" strike="noStrike" cap="none" baseline="0" dirty="0" smtClean="0"/>
              <a:t>(https://</a:t>
            </a:r>
            <a:r>
              <a:rPr lang="en-US" sz="1800" b="0" i="0" u="none" strike="noStrike" cap="none" baseline="0" dirty="0" err="1" smtClean="0"/>
              <a:t>pixabay.com</a:t>
            </a:r>
            <a:r>
              <a:rPr lang="en-US" sz="1800" b="0" i="0" u="none" strike="noStrike" cap="none" baseline="0" dirty="0" smtClean="0"/>
              <a:t>/</a:t>
            </a:r>
            <a:r>
              <a:rPr lang="en-US" sz="1800" b="0" i="0" u="none" strike="noStrike" cap="none" baseline="0" dirty="0" err="1" smtClean="0"/>
              <a:t>en</a:t>
            </a:r>
            <a:r>
              <a:rPr lang="en-US" sz="1800" b="0" i="0" u="none" strike="noStrike" cap="none" baseline="0" dirty="0" smtClean="0"/>
              <a:t>/plant-grass-green-leaves-leaf-31583/)</a:t>
            </a:r>
          </a:p>
          <a:p>
            <a:pPr marL="0" marR="0" lvl="0" indent="0" algn="l" rtl="0">
              <a:spcBef>
                <a:spcPts val="0"/>
              </a:spcBef>
              <a:buSzPct val="25000"/>
              <a:buFont typeface="Arial"/>
              <a:buNone/>
            </a:pPr>
            <a:r>
              <a:rPr lang="en-US" sz="1800" b="0" i="0" u="none" strike="noStrike" cap="none" baseline="0" dirty="0" smtClean="0"/>
              <a:t>By </a:t>
            </a:r>
            <a:r>
              <a:rPr lang="en-US" sz="1800" b="0" i="0" u="none" strike="noStrike" cap="none" baseline="0" dirty="0" err="1" smtClean="0"/>
              <a:t>Pixabay</a:t>
            </a:r>
            <a:r>
              <a:rPr lang="en-US" sz="1800" b="0" i="0" u="none" strike="noStrike" cap="none" baseline="0" dirty="0" smtClean="0"/>
              <a:t> (https://</a:t>
            </a:r>
            <a:r>
              <a:rPr lang="en-US" sz="1800" b="0" i="0" u="none" strike="noStrike" cap="none" baseline="0" dirty="0" err="1" smtClean="0"/>
              <a:t>pixabay.com</a:t>
            </a:r>
            <a:r>
              <a:rPr lang="en-US" sz="1800" b="0" i="0" u="none" strike="noStrike" cap="none" baseline="0" dirty="0" smtClean="0"/>
              <a:t>/</a:t>
            </a:r>
            <a:r>
              <a:rPr lang="en-US" sz="1800" b="0" i="0" u="none" strike="noStrike" cap="none" baseline="0" dirty="0" err="1" smtClean="0"/>
              <a:t>en</a:t>
            </a:r>
            <a:r>
              <a:rPr lang="en-US" sz="1800" b="0" i="0" u="none" strike="noStrike" cap="none" baseline="0" dirty="0" smtClean="0"/>
              <a:t>/service/terms/#usage)</a:t>
            </a:r>
          </a:p>
          <a:p>
            <a:pPr marL="0" marR="0" lvl="0" indent="0" algn="l" rtl="0">
              <a:spcBef>
                <a:spcPts val="0"/>
              </a:spcBef>
              <a:buSzPct val="25000"/>
              <a:buFont typeface="Arial"/>
              <a:buNone/>
            </a:pPr>
            <a:endParaRPr lang="en-US" sz="1800" b="0" i="0" u="none" strike="noStrike" cap="none" baseline="0" dirty="0" smtClean="0"/>
          </a:p>
          <a:p>
            <a:pPr marL="0" marR="0" lvl="0" indent="0" algn="l" rtl="0">
              <a:spcBef>
                <a:spcPts val="0"/>
              </a:spcBef>
              <a:buSzPct val="25000"/>
              <a:buFont typeface="Arial"/>
              <a:buNone/>
            </a:pPr>
            <a:r>
              <a:rPr lang="en-US" sz="1800" b="0" i="0" u="none" strike="noStrike" cap="none" baseline="0" dirty="0" smtClean="0"/>
              <a:t>Image, “Pot, Flowerpot, Pottery, Clay” </a:t>
            </a:r>
          </a:p>
          <a:p>
            <a:pPr marL="0" marR="0" lvl="0" indent="0" algn="l" rtl="0">
              <a:spcBef>
                <a:spcPts val="0"/>
              </a:spcBef>
              <a:buSzPct val="25000"/>
              <a:buFont typeface="Arial"/>
              <a:buNone/>
            </a:pPr>
            <a:r>
              <a:rPr lang="en-US" sz="1800" b="0" i="0" u="none" strike="noStrike" cap="none" baseline="0" dirty="0" smtClean="0"/>
              <a:t>(https://</a:t>
            </a:r>
            <a:r>
              <a:rPr lang="en-US" sz="1800" b="0" i="0" u="none" strike="noStrike" cap="none" baseline="0" dirty="0" err="1" smtClean="0"/>
              <a:t>pixabay.com</a:t>
            </a:r>
            <a:r>
              <a:rPr lang="en-US" sz="1800" b="0" i="0" u="none" strike="noStrike" cap="none" baseline="0" dirty="0" smtClean="0"/>
              <a:t>/</a:t>
            </a:r>
            <a:r>
              <a:rPr lang="en-US" sz="1800" b="0" i="0" u="none" strike="noStrike" cap="none" baseline="0" dirty="0" err="1" smtClean="0"/>
              <a:t>en</a:t>
            </a:r>
            <a:r>
              <a:rPr lang="en-US" sz="1800" b="0" i="0" u="none" strike="noStrike" cap="none" baseline="0" dirty="0" smtClean="0"/>
              <a:t>/pot-flowerpot-pottery-clay-147737/)</a:t>
            </a:r>
          </a:p>
          <a:p>
            <a:pPr marL="0" marR="0" lvl="0" indent="0" algn="l" rtl="0">
              <a:spcBef>
                <a:spcPts val="0"/>
              </a:spcBef>
              <a:buSzPct val="25000"/>
              <a:buFont typeface="Arial"/>
              <a:buNone/>
            </a:pPr>
            <a:r>
              <a:rPr lang="en-US" sz="1800" b="0" i="0" u="none" strike="noStrike" cap="none" baseline="0" dirty="0" smtClean="0"/>
              <a:t>By </a:t>
            </a:r>
            <a:r>
              <a:rPr lang="en-US" sz="1800" b="0" i="0" u="none" strike="noStrike" cap="none" baseline="0" dirty="0" err="1" smtClean="0"/>
              <a:t>Pixabay</a:t>
            </a:r>
            <a:r>
              <a:rPr lang="en-US" sz="1800" b="0" i="0" u="none" strike="noStrike" cap="none" baseline="0" dirty="0" smtClean="0"/>
              <a:t> (https://</a:t>
            </a:r>
            <a:r>
              <a:rPr lang="en-US" sz="1800" b="0" i="0" u="none" strike="noStrike" cap="none" baseline="0" dirty="0" err="1" smtClean="0"/>
              <a:t>pixabay.com</a:t>
            </a:r>
            <a:r>
              <a:rPr lang="en-US" sz="1800" b="0" i="0" u="none" strike="noStrike" cap="none" baseline="0" dirty="0" smtClean="0"/>
              <a:t>/</a:t>
            </a:r>
            <a:r>
              <a:rPr lang="en-US" sz="1800" b="0" i="0" u="none" strike="noStrike" cap="none" baseline="0" dirty="0" err="1" smtClean="0"/>
              <a:t>en</a:t>
            </a:r>
            <a:r>
              <a:rPr lang="en-US" sz="1800" b="0" i="0" u="none" strike="noStrike" cap="none" baseline="0" dirty="0" smtClean="0"/>
              <a:t>/service/terms/#usage)</a:t>
            </a:r>
          </a:p>
          <a:p>
            <a:pPr marL="0" marR="0" lvl="0" indent="0" algn="l" rtl="0">
              <a:spcBef>
                <a:spcPts val="0"/>
              </a:spcBef>
              <a:buSzPct val="25000"/>
              <a:buFont typeface="Arial"/>
              <a:buNone/>
            </a:pPr>
            <a:endParaRPr lang="en-US" sz="1800" b="0" i="0" u="none" strike="noStrike" cap="none" baseline="0" dirty="0" smtClean="0"/>
          </a:p>
          <a:p>
            <a:pPr marL="0" marR="0" lvl="0" indent="0" algn="l" rtl="0">
              <a:spcBef>
                <a:spcPts val="0"/>
              </a:spcBef>
              <a:buSzPct val="25000"/>
              <a:buFont typeface="Arial"/>
              <a:buNone/>
            </a:pPr>
            <a:r>
              <a:rPr lang="en-US" sz="1800" b="0" i="0" u="none" strike="noStrike" cap="none" baseline="0" dirty="0" smtClean="0"/>
              <a:t>Image, “Pile, Rocks, Dirt, Heap, Stack, Rough, Gravel” </a:t>
            </a:r>
          </a:p>
          <a:p>
            <a:pPr marL="0" marR="0" lvl="0" indent="0" algn="l" rtl="0">
              <a:spcBef>
                <a:spcPts val="0"/>
              </a:spcBef>
              <a:buSzPct val="25000"/>
              <a:buFont typeface="Arial"/>
              <a:buNone/>
            </a:pPr>
            <a:r>
              <a:rPr lang="en-US" sz="1800" b="0" i="0" u="none" strike="noStrike" cap="none" baseline="0" dirty="0" smtClean="0"/>
              <a:t>(https://</a:t>
            </a:r>
            <a:r>
              <a:rPr lang="en-US" sz="1800" b="0" i="0" u="none" strike="noStrike" cap="none" baseline="0" dirty="0" err="1" smtClean="0"/>
              <a:t>pixabay.com</a:t>
            </a:r>
            <a:r>
              <a:rPr lang="en-US" sz="1800" b="0" i="0" u="none" strike="noStrike" cap="none" baseline="0" dirty="0" smtClean="0"/>
              <a:t>/</a:t>
            </a:r>
            <a:r>
              <a:rPr lang="en-US" sz="1800" b="0" i="0" u="none" strike="noStrike" cap="none" baseline="0" dirty="0" err="1" smtClean="0"/>
              <a:t>en</a:t>
            </a:r>
            <a:r>
              <a:rPr lang="en-US" sz="1800" b="0" i="0" u="none" strike="noStrike" cap="none" baseline="0" dirty="0" smtClean="0"/>
              <a:t>/pile-rocks-dirt-heap-stack-rough-576448/)</a:t>
            </a:r>
          </a:p>
          <a:p>
            <a:pPr marL="0" marR="0" lvl="0" indent="0" algn="l" rtl="0">
              <a:spcBef>
                <a:spcPts val="0"/>
              </a:spcBef>
              <a:buSzPct val="25000"/>
              <a:buFont typeface="Arial"/>
              <a:buNone/>
            </a:pPr>
            <a:r>
              <a:rPr lang="en-US" sz="1800" b="0" i="0" u="none" strike="noStrike" cap="none" baseline="0" dirty="0" smtClean="0"/>
              <a:t>By </a:t>
            </a:r>
            <a:r>
              <a:rPr lang="en-US" sz="1800" b="0" i="0" u="none" strike="noStrike" cap="none" baseline="0" dirty="0" err="1" smtClean="0"/>
              <a:t>Pixabay</a:t>
            </a:r>
            <a:r>
              <a:rPr lang="en-US" sz="1800" b="0" i="0" u="none" strike="noStrike" cap="none" baseline="0" dirty="0" smtClean="0"/>
              <a:t> (https://</a:t>
            </a:r>
            <a:r>
              <a:rPr lang="en-US" sz="1800" b="0" i="0" u="none" strike="noStrike" cap="none" baseline="0" dirty="0" err="1" smtClean="0"/>
              <a:t>pixabay.com</a:t>
            </a:r>
            <a:r>
              <a:rPr lang="en-US" sz="1800" b="0" i="0" u="none" strike="noStrike" cap="none" baseline="0" dirty="0" smtClean="0"/>
              <a:t>/</a:t>
            </a:r>
            <a:r>
              <a:rPr lang="en-US" sz="1800" b="0" i="0" u="none" strike="noStrike" cap="none" baseline="0" dirty="0" err="1" smtClean="0"/>
              <a:t>en</a:t>
            </a:r>
            <a:r>
              <a:rPr lang="en-US" sz="1800" b="0" i="0" u="none" strike="noStrike" cap="none" baseline="0" dirty="0" smtClean="0"/>
              <a:t>/service/terms/#usage)</a:t>
            </a:r>
          </a:p>
          <a:p>
            <a:pPr marL="0" marR="0" lvl="0" indent="0" algn="l" rtl="0">
              <a:spcBef>
                <a:spcPts val="0"/>
              </a:spcBef>
              <a:buSzPct val="25000"/>
              <a:buFont typeface="Arial"/>
              <a:buNone/>
            </a:pPr>
            <a:endParaRPr lang="en-US" sz="1800" b="0" i="0" u="none" strike="noStrike" cap="none" baseline="0" dirty="0" smtClean="0"/>
          </a:p>
          <a:p>
            <a:pPr marL="0" marR="0" lvl="0" indent="0" algn="l" rtl="0">
              <a:spcBef>
                <a:spcPts val="0"/>
              </a:spcBef>
              <a:buSzPct val="25000"/>
              <a:buFont typeface="Arial"/>
              <a:buNone/>
            </a:pPr>
            <a:endParaRPr lang="en-US" sz="1800" b="0" i="0" u="none" strike="noStrike" cap="none" baseline="0" dirty="0"/>
          </a:p>
        </p:txBody>
      </p:sp>
    </p:spTree>
    <p:extLst>
      <p:ext uri="{BB962C8B-B14F-4D97-AF65-F5344CB8AC3E}">
        <p14:creationId xmlns:p14="http://schemas.microsoft.com/office/powerpoint/2010/main" val="4621832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253" name="Shape 253"/>
          <p:cNvSpPr txBox="1">
            <a:spLocks noGrp="1"/>
          </p:cNvSpPr>
          <p:nvPr>
            <p:ph type="body" idx="1"/>
          </p:nvPr>
        </p:nvSpPr>
        <p:spPr>
          <a:xfrm>
            <a:off x="914400" y="4343400"/>
            <a:ext cx="5029199" cy="4114800"/>
          </a:xfrm>
          <a:prstGeom prst="rect">
            <a:avLst/>
          </a:prstGeom>
          <a:noFill/>
          <a:ln>
            <a:noFill/>
          </a:ln>
        </p:spPr>
        <p:txBody>
          <a:bodyPr lIns="91425" tIns="45700" rIns="91425" bIns="45700" anchor="t" anchorCtr="0">
            <a:spAutoFit/>
          </a:bodyPr>
          <a:lstStyle/>
          <a:p>
            <a:pPr>
              <a:spcBef>
                <a:spcPts val="0"/>
              </a:spcBef>
              <a:buNone/>
            </a:pPr>
            <a:r>
              <a:rPr lang="en-US" dirty="0" smtClean="0"/>
              <a:t>TEACHER NOTES:</a:t>
            </a:r>
          </a:p>
          <a:p>
            <a:pPr>
              <a:spcBef>
                <a:spcPts val="0"/>
              </a:spcBef>
              <a:buNone/>
            </a:pPr>
            <a:r>
              <a:rPr lang="en-US" b="1" dirty="0" smtClean="0"/>
              <a:t>Optional slide. Use or not, depending on student explanations.</a:t>
            </a:r>
          </a:p>
          <a:p>
            <a:pPr>
              <a:spcBef>
                <a:spcPts val="0"/>
              </a:spcBef>
              <a:buNone/>
            </a:pPr>
            <a:endParaRPr lang="en-US" dirty="0" smtClean="0"/>
          </a:p>
          <a:p>
            <a:pPr>
              <a:spcBef>
                <a:spcPts val="0"/>
              </a:spcBef>
              <a:buNone/>
            </a:pPr>
            <a:r>
              <a:rPr lang="en-US" dirty="0" smtClean="0"/>
              <a:t>SOURCES:</a:t>
            </a:r>
          </a:p>
          <a:p>
            <a:pPr>
              <a:spcBef>
                <a:spcPts val="0"/>
              </a:spcBef>
              <a:buNone/>
            </a:pPr>
            <a:r>
              <a:rPr lang="en-US" dirty="0" smtClean="0"/>
              <a:t>Image,</a:t>
            </a:r>
            <a:r>
              <a:rPr lang="en-US" baseline="0" dirty="0" smtClean="0"/>
              <a:t> “Seedling, Potted Plant, Sapling, Plant, Growing, Growth”</a:t>
            </a:r>
          </a:p>
          <a:p>
            <a:pPr>
              <a:spcBef>
                <a:spcPts val="0"/>
              </a:spcBef>
              <a:buNone/>
            </a:pPr>
            <a:r>
              <a:rPr lang="en-US" baseline="0" dirty="0" smtClean="0"/>
              <a:t>(https://</a:t>
            </a:r>
            <a:r>
              <a:rPr lang="en-US" baseline="0" dirty="0" err="1" smtClean="0"/>
              <a:t>pixabay.com</a:t>
            </a:r>
            <a:r>
              <a:rPr lang="en-US" baseline="0" dirty="0" smtClean="0"/>
              <a:t>/</a:t>
            </a:r>
            <a:r>
              <a:rPr lang="en-US" baseline="0" dirty="0" err="1" smtClean="0"/>
              <a:t>en</a:t>
            </a:r>
            <a:r>
              <a:rPr lang="en-US" baseline="0" dirty="0" smtClean="0"/>
              <a:t>/seedling-potted-plant-sapling-plant-154735/)</a:t>
            </a:r>
          </a:p>
          <a:p>
            <a:pPr>
              <a:spcBef>
                <a:spcPts val="0"/>
              </a:spcBef>
              <a:buNone/>
            </a:pPr>
            <a:r>
              <a:rPr lang="en-US" baseline="0" dirty="0" smtClean="0"/>
              <a:t>By </a:t>
            </a:r>
            <a:r>
              <a:rPr lang="en-US" baseline="0" dirty="0" err="1" smtClean="0"/>
              <a:t>Pixabay</a:t>
            </a:r>
            <a:r>
              <a:rPr lang="en-US" baseline="0" dirty="0" smtClean="0"/>
              <a:t> (https://</a:t>
            </a:r>
            <a:r>
              <a:rPr lang="en-US" baseline="0" dirty="0" err="1" smtClean="0"/>
              <a:t>pixabay.com</a:t>
            </a:r>
            <a:r>
              <a:rPr lang="en-US" baseline="0" dirty="0" smtClean="0"/>
              <a:t>/</a:t>
            </a:r>
            <a:r>
              <a:rPr lang="en-US" baseline="0" dirty="0" err="1" smtClean="0"/>
              <a:t>en</a:t>
            </a:r>
            <a:r>
              <a:rPr lang="en-US" baseline="0" dirty="0" smtClean="0"/>
              <a:t>/service/terms/#usage)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Modified by MBER-bio </a:t>
            </a:r>
            <a:endParaRPr lang="en-US" dirty="0" smtClean="0"/>
          </a:p>
          <a:p>
            <a:pPr>
              <a:spcBef>
                <a:spcPts val="0"/>
              </a:spcBef>
              <a:buNone/>
            </a:pPr>
            <a:endParaRPr lang="en-US" baseline="0" dirty="0" smtClean="0"/>
          </a:p>
          <a:p>
            <a:pPr>
              <a:spcBef>
                <a:spcPts val="0"/>
              </a:spcBef>
              <a:buNone/>
            </a:pPr>
            <a:r>
              <a:rPr lang="en-US" baseline="0" dirty="0" smtClean="0"/>
              <a:t>Image, “Tree, Branches, Root, Eco, Ecology” </a:t>
            </a:r>
          </a:p>
          <a:p>
            <a:pPr>
              <a:spcBef>
                <a:spcPts val="0"/>
              </a:spcBef>
              <a:buNone/>
            </a:pPr>
            <a:r>
              <a:rPr lang="en-US" baseline="0" dirty="0" smtClean="0"/>
              <a:t>(https://</a:t>
            </a:r>
            <a:r>
              <a:rPr lang="en-US" baseline="0" dirty="0" err="1" smtClean="0"/>
              <a:t>pixabay.com</a:t>
            </a:r>
            <a:r>
              <a:rPr lang="en-US" baseline="0" dirty="0" smtClean="0"/>
              <a:t>/</a:t>
            </a:r>
            <a:r>
              <a:rPr lang="en-US" baseline="0" dirty="0" err="1" smtClean="0"/>
              <a:t>en</a:t>
            </a:r>
            <a:r>
              <a:rPr lang="en-US" baseline="0" dirty="0" smtClean="0"/>
              <a:t>/tree-branches-root-eco-ecology-309046/)</a:t>
            </a:r>
          </a:p>
          <a:p>
            <a:pPr>
              <a:spcBef>
                <a:spcPts val="0"/>
              </a:spcBef>
              <a:buNone/>
            </a:pPr>
            <a:r>
              <a:rPr lang="en-US" baseline="0" dirty="0" smtClean="0"/>
              <a:t>By </a:t>
            </a:r>
            <a:r>
              <a:rPr lang="en-US" baseline="0" dirty="0" err="1" smtClean="0"/>
              <a:t>Pixabay</a:t>
            </a:r>
            <a:r>
              <a:rPr lang="en-US" baseline="0" dirty="0" smtClean="0"/>
              <a:t> (https://</a:t>
            </a:r>
            <a:r>
              <a:rPr lang="en-US" baseline="0" dirty="0" err="1" smtClean="0"/>
              <a:t>pixabay.com</a:t>
            </a:r>
            <a:r>
              <a:rPr lang="en-US" baseline="0" dirty="0" smtClean="0"/>
              <a:t>/</a:t>
            </a:r>
            <a:r>
              <a:rPr lang="en-US" baseline="0" dirty="0" err="1" smtClean="0"/>
              <a:t>en</a:t>
            </a:r>
            <a:r>
              <a:rPr lang="en-US" baseline="0" dirty="0" smtClean="0"/>
              <a:t>/service/terms/#usage)</a:t>
            </a:r>
          </a:p>
          <a:p>
            <a:pPr>
              <a:spcBef>
                <a:spcPts val="0"/>
              </a:spcBef>
              <a:buNone/>
            </a:pPr>
            <a:r>
              <a:rPr lang="en-US" baseline="0" dirty="0" smtClean="0"/>
              <a:t>Modified by MBER-bio </a:t>
            </a:r>
            <a:endParaRPr dirty="0"/>
          </a:p>
        </p:txBody>
      </p:sp>
    </p:spTree>
    <p:extLst>
      <p:ext uri="{BB962C8B-B14F-4D97-AF65-F5344CB8AC3E}">
        <p14:creationId xmlns:p14="http://schemas.microsoft.com/office/powerpoint/2010/main" val="46543070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73</a:t>
            </a:fld>
            <a:endParaRPr lang="en-US"/>
          </a:p>
        </p:txBody>
      </p:sp>
    </p:spTree>
    <p:extLst>
      <p:ext uri="{BB962C8B-B14F-4D97-AF65-F5344CB8AC3E}">
        <p14:creationId xmlns:p14="http://schemas.microsoft.com/office/powerpoint/2010/main" val="2982142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This slide contains all the model statements for the Red</a:t>
            </a:r>
            <a:r>
              <a:rPr lang="en-US" baseline="0" dirty="0" smtClean="0"/>
              <a:t> Loop in one place. It is an alternative to the representation of the same ideas in the previous two slides. </a:t>
            </a:r>
            <a:r>
              <a:rPr lang="en-US" dirty="0" smtClean="0"/>
              <a:t> </a:t>
            </a:r>
            <a:r>
              <a:rPr lang="en-US" baseline="0" dirty="0" smtClean="0"/>
              <a:t>The intent is for the class to track these ideas on two separate posters, visible in a public place in your classroom, throughout the red loop. The statements here are targets and should not be treated as prescriptions. Your class model statements should contain the same basic ideas, but may differ in wording or order of appearance.</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8</a:t>
            </a:fld>
            <a:endParaRPr lang="en-US"/>
          </a:p>
        </p:txBody>
      </p:sp>
    </p:spTree>
    <p:extLst>
      <p:ext uri="{BB962C8B-B14F-4D97-AF65-F5344CB8AC3E}">
        <p14:creationId xmlns:p14="http://schemas.microsoft.com/office/powerpoint/2010/main" val="2983224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This slide</a:t>
            </a:r>
            <a:r>
              <a:rPr lang="en-US" baseline="0" dirty="0" smtClean="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a:t>
            </a:fld>
            <a:endParaRPr lang="en-US"/>
          </a:p>
        </p:txBody>
      </p:sp>
    </p:spTree>
    <p:extLst>
      <p:ext uri="{BB962C8B-B14F-4D97-AF65-F5344CB8AC3E}">
        <p14:creationId xmlns:p14="http://schemas.microsoft.com/office/powerpoint/2010/main" val="4174394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B645773-0DC8-426C-89C3-296E4606752C}" type="datetimeFigureOut">
              <a:rPr lang="en-US" smtClean="0"/>
              <a:pPr/>
              <a:t>2/14/18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DC3A83-1025-431B-815B-C077C1ECAA1C}" type="slidenum">
              <a:rPr lang="en-US" smtClean="0"/>
              <a:pPr/>
              <a:t>‹#›</a:t>
            </a:fld>
            <a:endParaRPr lang="en-US"/>
          </a:p>
        </p:txBody>
      </p:sp>
      <p:sp>
        <p:nvSpPr>
          <p:cNvPr id="8"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9"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700112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645773-0DC8-426C-89C3-296E4606752C}" type="datetimeFigureOut">
              <a:rPr lang="en-US" smtClean="0"/>
              <a:pPr/>
              <a:t>2/14/18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DC3A83-1025-431B-815B-C077C1ECAA1C}" type="slidenum">
              <a:rPr lang="en-US" smtClean="0"/>
              <a:pPr/>
              <a:t>‹#›</a:t>
            </a:fld>
            <a:endParaRPr lang="en-US"/>
          </a:p>
        </p:txBody>
      </p:sp>
      <p:sp>
        <p:nvSpPr>
          <p:cNvPr id="7"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8"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939902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645773-0DC8-426C-89C3-296E4606752C}" type="datetimeFigureOut">
              <a:rPr lang="en-US" smtClean="0"/>
              <a:pPr/>
              <a:t>2/14/18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DC3A83-1025-431B-815B-C077C1ECAA1C}" type="slidenum">
              <a:rPr lang="en-US" smtClean="0"/>
              <a:pPr/>
              <a:t>‹#›</a:t>
            </a:fld>
            <a:endParaRPr lang="en-US"/>
          </a:p>
        </p:txBody>
      </p:sp>
      <p:sp>
        <p:nvSpPr>
          <p:cNvPr id="7"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8"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844082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20" name="Shape 12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984"/>
          </a:p>
        </p:txBody>
      </p:sp>
      <p:sp>
        <p:nvSpPr>
          <p:cNvPr id="121" name="Shape 121"/>
          <p:cNvSpPr/>
          <p:nvPr/>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a:t>www.modelbasedbiology.com</a:t>
            </a:r>
          </a:p>
        </p:txBody>
      </p:sp>
      <p:pic>
        <p:nvPicPr>
          <p:cNvPr id="8"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423444810"/>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57395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213718"/>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57395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213718"/>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
        <p:nvSpPr>
          <p:cNvPr id="12" name="Shape 117"/>
          <p:cNvSpPr/>
          <p:nvPr userDrawn="1"/>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a:p>
        </p:txBody>
      </p:sp>
      <p:sp>
        <p:nvSpPr>
          <p:cNvPr id="15"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rPr dirty="0"/>
              <a:t>Title Text</a:t>
            </a:r>
          </a:p>
        </p:txBody>
      </p:sp>
    </p:spTree>
    <p:extLst>
      <p:ext uri="{BB962C8B-B14F-4D97-AF65-F5344CB8AC3E}">
        <p14:creationId xmlns:p14="http://schemas.microsoft.com/office/powerpoint/2010/main" val="419122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645773-0DC8-426C-89C3-296E4606752C}" type="datetimeFigureOut">
              <a:rPr lang="en-US" smtClean="0"/>
              <a:pPr/>
              <a:t>2/14/18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DC3A83-1025-431B-815B-C077C1ECAA1C}" type="slidenum">
              <a:rPr lang="en-US" smtClean="0"/>
              <a:pPr/>
              <a:t>‹#›</a:t>
            </a:fld>
            <a:endParaRPr lang="en-US"/>
          </a:p>
        </p:txBody>
      </p:sp>
      <p:sp>
        <p:nvSpPr>
          <p:cNvPr id="7"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8"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7209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645773-0DC8-426C-89C3-296E4606752C}" type="datetimeFigureOut">
              <a:rPr lang="en-US" smtClean="0"/>
              <a:pPr/>
              <a:t>2/14/18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DC3A83-1025-431B-815B-C077C1ECAA1C}" type="slidenum">
              <a:rPr lang="en-US" smtClean="0"/>
              <a:pPr/>
              <a:t>‹#›</a:t>
            </a:fld>
            <a:endParaRPr lang="en-US"/>
          </a:p>
        </p:txBody>
      </p:sp>
      <p:sp>
        <p:nvSpPr>
          <p:cNvPr id="7"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8"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335628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B645773-0DC8-426C-89C3-296E4606752C}" type="datetimeFigureOut">
              <a:rPr lang="en-US" smtClean="0"/>
              <a:pPr/>
              <a:t>2/14/18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DC3A83-1025-431B-815B-C077C1ECAA1C}" type="slidenum">
              <a:rPr lang="en-US" smtClean="0"/>
              <a:pPr/>
              <a:t>‹#›</a:t>
            </a:fld>
            <a:endParaRPr lang="en-US"/>
          </a:p>
        </p:txBody>
      </p:sp>
      <p:sp>
        <p:nvSpPr>
          <p:cNvPr id="8"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9"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2558607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B645773-0DC8-426C-89C3-296E4606752C}" type="datetimeFigureOut">
              <a:rPr lang="en-US" smtClean="0"/>
              <a:pPr/>
              <a:t>2/14/18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DC3A83-1025-431B-815B-C077C1ECAA1C}" type="slidenum">
              <a:rPr lang="en-US" smtClean="0"/>
              <a:pPr/>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119595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B645773-0DC8-426C-89C3-296E4606752C}" type="datetimeFigureOut">
              <a:rPr lang="en-US" smtClean="0"/>
              <a:pPr/>
              <a:t>2/14/18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DC3A83-1025-431B-815B-C077C1ECAA1C}" type="slidenum">
              <a:rPr lang="en-US" smtClean="0"/>
              <a:pPr/>
              <a:t>‹#›</a:t>
            </a:fld>
            <a:endParaRPr lang="en-US"/>
          </a:p>
        </p:txBody>
      </p:sp>
      <p:sp>
        <p:nvSpPr>
          <p:cNvPr id="6"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7"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640688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645773-0DC8-426C-89C3-296E4606752C}" type="datetimeFigureOut">
              <a:rPr lang="en-US" smtClean="0"/>
              <a:pPr/>
              <a:t>2/14/18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DC3A83-1025-431B-815B-C077C1ECAA1C}" type="slidenum">
              <a:rPr lang="en-US" smtClean="0"/>
              <a:pPr/>
              <a:t>‹#›</a:t>
            </a:fld>
            <a:endParaRPr lang="en-US"/>
          </a:p>
        </p:txBody>
      </p:sp>
      <p:sp>
        <p:nvSpPr>
          <p:cNvPr id="5"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6"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2757498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645773-0DC8-426C-89C3-296E4606752C}" type="datetimeFigureOut">
              <a:rPr lang="en-US" smtClean="0"/>
              <a:pPr/>
              <a:t>2/14/18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DC3A83-1025-431B-815B-C077C1ECAA1C}" type="slidenum">
              <a:rPr lang="en-US" smtClean="0"/>
              <a:pPr/>
              <a:t>‹#›</a:t>
            </a:fld>
            <a:endParaRPr lang="en-US"/>
          </a:p>
        </p:txBody>
      </p:sp>
      <p:sp>
        <p:nvSpPr>
          <p:cNvPr id="8"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9"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4027779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645773-0DC8-426C-89C3-296E4606752C}" type="datetimeFigureOut">
              <a:rPr lang="en-US" smtClean="0"/>
              <a:pPr/>
              <a:t>2/14/18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DC3A83-1025-431B-815B-C077C1ECAA1C}" type="slidenum">
              <a:rPr lang="en-US" smtClean="0"/>
              <a:pPr/>
              <a:t>‹#›</a:t>
            </a:fld>
            <a:endParaRPr lang="en-US"/>
          </a:p>
        </p:txBody>
      </p:sp>
      <p:sp>
        <p:nvSpPr>
          <p:cNvPr id="8"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9"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5343360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645773-0DC8-426C-89C3-296E4606752C}" type="datetimeFigureOut">
              <a:rPr lang="en-US" smtClean="0"/>
              <a:pPr/>
              <a:t>2/14/18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DC3A83-1025-431B-815B-C077C1ECAA1C}" type="slidenum">
              <a:rPr lang="en-US" smtClean="0"/>
              <a:pPr/>
              <a:t>‹#›</a:t>
            </a:fld>
            <a:endParaRPr lang="en-US"/>
          </a:p>
        </p:txBody>
      </p:sp>
    </p:spTree>
    <p:extLst>
      <p:ext uri="{BB962C8B-B14F-4D97-AF65-F5344CB8AC3E}">
        <p14:creationId xmlns:p14="http://schemas.microsoft.com/office/powerpoint/2010/main" val="3472331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png"/><Relationship Id="rId5"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jpg"/><Relationship Id="rId5" Type="http://schemas.openxmlformats.org/officeDocument/2006/relationships/image" Target="../media/image19.png"/><Relationship Id="rId6" Type="http://schemas.microsoft.com/office/2007/relationships/hdphoto" Target="../media/hdphoto1.wdp"/><Relationship Id="rId7" Type="http://schemas.openxmlformats.org/officeDocument/2006/relationships/image" Target="../media/image20.jpeg"/><Relationship Id="rId8"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2.emf"/></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25.tiff"/><Relationship Id="rId4" Type="http://schemas.openxmlformats.org/officeDocument/2006/relationships/image" Target="../media/image26.tiff"/><Relationship Id="rId5" Type="http://schemas.openxmlformats.org/officeDocument/2006/relationships/image" Target="../media/image22.emf"/><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2.emf"/><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27.tiff"/><Relationship Id="rId4" Type="http://schemas.openxmlformats.org/officeDocument/2006/relationships/image" Target="../media/image28.tiff"/><Relationship Id="rId5" Type="http://schemas.openxmlformats.org/officeDocument/2006/relationships/image" Target="../media/image29.tiff"/><Relationship Id="rId6" Type="http://schemas.openxmlformats.org/officeDocument/2006/relationships/image" Target="../media/image30.tiff"/><Relationship Id="rId7"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27.tiff"/><Relationship Id="rId4" Type="http://schemas.openxmlformats.org/officeDocument/2006/relationships/image" Target="../media/image28.tiff"/><Relationship Id="rId5" Type="http://schemas.openxmlformats.org/officeDocument/2006/relationships/image" Target="../media/image29.tiff"/><Relationship Id="rId6" Type="http://schemas.openxmlformats.org/officeDocument/2006/relationships/image" Target="../media/image30.tiff"/><Relationship Id="rId7"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41.tiff"/><Relationship Id="rId4" Type="http://schemas.openxmlformats.org/officeDocument/2006/relationships/image" Target="../media/image42.tiff"/><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hyperlink" Target="https://www.modelbasedbiology.com/content/faqs-and-tips-close-enough"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2.tiff"/><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5.png"/><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4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3" Type="http://schemas.openxmlformats.org/officeDocument/2006/relationships/image" Target="../media/image47.tiff"/><Relationship Id="rId4" Type="http://schemas.openxmlformats.org/officeDocument/2006/relationships/image" Target="../media/image48.tiff"/><Relationship Id="rId5" Type="http://schemas.openxmlformats.org/officeDocument/2006/relationships/image" Target="../media/image49.tiff"/><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jpeg"/><Relationship Id="rId5" Type="http://schemas.openxmlformats.org/officeDocument/2006/relationships/image" Target="../media/image52.jpeg"/><Relationship Id="rId6"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1" Type="http://schemas.openxmlformats.org/officeDocument/2006/relationships/slideLayout" Target="../slideLayouts/slideLayout7.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1742536" y="701124"/>
            <a:ext cx="5771072" cy="4975062"/>
          </a:xfrm>
          <a:prstGeom prst="triangle">
            <a:avLst/>
          </a:prstGeom>
          <a:solidFill>
            <a:srgbClr val="CB5904">
              <a:alpha val="50000"/>
            </a:srgbClr>
          </a:solidFill>
          <a:ln>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ctrTitle"/>
          </p:nvPr>
        </p:nvSpPr>
        <p:spPr>
          <a:xfrm>
            <a:off x="411673" y="2524263"/>
            <a:ext cx="8432798" cy="1470025"/>
          </a:xfrm>
        </p:spPr>
        <p:txBody>
          <a:bodyPr>
            <a:normAutofit/>
          </a:bodyPr>
          <a:lstStyle/>
          <a:p>
            <a:r>
              <a:rPr lang="en-US" sz="4000" dirty="0" smtClean="0">
                <a:solidFill>
                  <a:srgbClr val="583F34"/>
                </a:solidFill>
                <a:latin typeface="Arial" panose="020B0604020202020204" pitchFamily="34" charset="0"/>
                <a:cs typeface="Arial" panose="020B0604020202020204" pitchFamily="34" charset="0"/>
              </a:rPr>
              <a:t>Photosynthesis</a:t>
            </a:r>
            <a:endParaRPr lang="en-US" sz="4000" dirty="0">
              <a:solidFill>
                <a:srgbClr val="583F34"/>
              </a:solidFill>
              <a:latin typeface="Arial" panose="020B0604020202020204" pitchFamily="34" charset="0"/>
              <a:cs typeface="Arial" panose="020B0604020202020204" pitchFamily="34" charset="0"/>
            </a:endParaRPr>
          </a:p>
        </p:txBody>
      </p:sp>
      <p:sp>
        <p:nvSpPr>
          <p:cNvPr id="5" name="Subtitle 4"/>
          <p:cNvSpPr>
            <a:spLocks noGrp="1"/>
          </p:cNvSpPr>
          <p:nvPr>
            <p:ph type="subTitle" idx="1"/>
          </p:nvPr>
        </p:nvSpPr>
        <p:spPr>
          <a:xfrm>
            <a:off x="411672" y="4419600"/>
            <a:ext cx="8432799" cy="952378"/>
          </a:xfrm>
        </p:spPr>
        <p:txBody>
          <a:bodyPr>
            <a:noAutofit/>
          </a:bodyPr>
          <a:lstStyle/>
          <a:p>
            <a:r>
              <a:rPr lang="en-US" sz="2400" dirty="0" smtClean="0">
                <a:solidFill>
                  <a:srgbClr val="583F34"/>
                </a:solidFill>
                <a:latin typeface="Arial" panose="020B0604020202020204" pitchFamily="34" charset="0"/>
                <a:cs typeface="Arial" panose="020B0604020202020204" pitchFamily="34" charset="0"/>
              </a:rPr>
              <a:t>What about plants?</a:t>
            </a:r>
          </a:p>
          <a:p>
            <a:r>
              <a:rPr lang="en-US" sz="2400" dirty="0" smtClean="0">
                <a:solidFill>
                  <a:srgbClr val="583F34"/>
                </a:solidFill>
                <a:latin typeface="Arial" panose="020B0604020202020204" pitchFamily="34" charset="0"/>
                <a:cs typeface="Arial" panose="020B0604020202020204" pitchFamily="34" charset="0"/>
              </a:rPr>
              <a:t>How do they obtain the matter and energy they need? Do plants eat food? Do plants respire? What role does soil play?</a:t>
            </a:r>
          </a:p>
          <a:p>
            <a:endParaRPr lang="en-US" sz="2400" dirty="0">
              <a:solidFill>
                <a:srgbClr val="654D85"/>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294967295"/>
          </p:nvPr>
        </p:nvSpPr>
        <p:spPr>
          <a:xfrm>
            <a:off x="6553200" y="6356350"/>
            <a:ext cx="2133600" cy="365125"/>
          </a:xfrm>
        </p:spPr>
        <p:txBody>
          <a:bodyPr/>
          <a:lstStyle/>
          <a:p>
            <a:fld id="{F8788DFF-D2C0-C240-B392-B5E1E1797469}" type="slidenum">
              <a:rPr lang="en-US" smtClean="0"/>
              <a:pPr/>
              <a:t>1</a:t>
            </a:fld>
            <a:endParaRPr lang="en-US" dirty="0"/>
          </a:p>
        </p:txBody>
      </p:sp>
      <p:sp>
        <p:nvSpPr>
          <p:cNvPr id="7" name="Subtitle 4"/>
          <p:cNvSpPr txBox="1">
            <a:spLocks/>
          </p:cNvSpPr>
          <p:nvPr/>
        </p:nvSpPr>
        <p:spPr>
          <a:xfrm>
            <a:off x="3809810" y="5693936"/>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smtClean="0">
                <a:solidFill>
                  <a:srgbClr val="CB5904"/>
                </a:solidFill>
                <a:latin typeface="Arial" panose="020B0604020202020204" pitchFamily="34" charset="0"/>
                <a:cs typeface="Arial" panose="020B0604020202020204" pitchFamily="34" charset="0"/>
              </a:rPr>
              <a:t>Version December 2017</a:t>
            </a:r>
            <a:endParaRPr lang="en-US" sz="2800" i="1" dirty="0">
              <a:solidFill>
                <a:srgbClr val="CB590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8742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LS01 </a:t>
            </a:r>
            <a:r>
              <a:rPr lang="en-US" sz="2400" dirty="0">
                <a:solidFill>
                  <a:schemeClr val="bg1"/>
                </a:solidFill>
              </a:rPr>
              <a:t>Teacher Resource: </a:t>
            </a:r>
            <a:r>
              <a:rPr lang="en-US" sz="2400" dirty="0" smtClean="0">
                <a:solidFill>
                  <a:schemeClr val="bg1"/>
                </a:solidFill>
              </a:rPr>
              <a:t>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smtClean="0">
                <a:solidFill>
                  <a:srgbClr val="583F34"/>
                </a:solidFill>
              </a:rPr>
              <a:t>Notes and Details (continued):</a:t>
            </a:r>
          </a:p>
          <a:p>
            <a:pPr marL="0" lvl="0" indent="0">
              <a:buNone/>
            </a:pPr>
            <a:r>
              <a:rPr lang="en-US" sz="1500" dirty="0" smtClean="0">
                <a:solidFill>
                  <a:srgbClr val="583F34"/>
                </a:solidFill>
              </a:rPr>
              <a:t>We consider, “Where did the matter come from?” Students will return to this Challenge Question at the end of the triangle, but this is an opportunity to recognize that (1) the class may already have some ideas about plants and (2) there are a lot of lingering questions.</a:t>
            </a:r>
          </a:p>
          <a:p>
            <a:pPr marL="0" lvl="0" indent="0">
              <a:buNone/>
            </a:pPr>
            <a:r>
              <a:rPr lang="en-US" sz="1500" dirty="0" smtClean="0">
                <a:solidFill>
                  <a:srgbClr val="583F34"/>
                </a:solidFill>
              </a:rPr>
              <a:t>Students work on their Doodle sheets and in groups to generate both the ideas and questions. They are also asked to EVALUATE their ideas against the models for Matter from Food and Energy from Food before bringing them to the class. In this way, you have some formative assessment for students understanding of the models we’ve been building.</a:t>
            </a:r>
          </a:p>
          <a:p>
            <a:pPr marL="0" lvl="0" indent="0">
              <a:buNone/>
            </a:pPr>
            <a:r>
              <a:rPr lang="en-US" sz="1500" dirty="0" smtClean="0">
                <a:solidFill>
                  <a:srgbClr val="583F34"/>
                </a:solidFill>
              </a:rPr>
              <a:t>Once </a:t>
            </a:r>
            <a:r>
              <a:rPr lang="en-US" sz="1500" dirty="0">
                <a:solidFill>
                  <a:srgbClr val="583F34"/>
                </a:solidFill>
              </a:rPr>
              <a:t>students have written their own explanations, they go to groups, share their explanations (using Talking Sticks) and work together to develop a ”best” explanation. Once they have their thoughts organized they write their explanations on poster paper. Provide an opportunity for them to see the work of other groups, either via a Gallery Walk, or by sharing with the whole class as you prefer and time allows.  Provide a way for them to give constructive feedback on each other’s work</a:t>
            </a:r>
            <a:r>
              <a:rPr lang="en-US" sz="1500" dirty="0" smtClean="0">
                <a:solidFill>
                  <a:srgbClr val="583F34"/>
                </a:solidFill>
              </a:rPr>
              <a:t>.</a:t>
            </a:r>
          </a:p>
          <a:p>
            <a:pPr marL="0" lvl="0" indent="0">
              <a:buNone/>
            </a:pPr>
            <a:r>
              <a:rPr lang="en-US" sz="1500" dirty="0">
                <a:solidFill>
                  <a:srgbClr val="583F34"/>
                </a:solidFill>
              </a:rPr>
              <a:t>Follow the </a:t>
            </a:r>
            <a:r>
              <a:rPr lang="en-US" sz="1500" dirty="0" smtClean="0">
                <a:solidFill>
                  <a:srgbClr val="583F34"/>
                </a:solidFill>
              </a:rPr>
              <a:t>sharing with </a:t>
            </a:r>
            <a:r>
              <a:rPr lang="en-US" sz="1500" dirty="0">
                <a:solidFill>
                  <a:srgbClr val="583F34"/>
                </a:solidFill>
              </a:rPr>
              <a:t>a whole-class discussion. The idea that the majority of the mass of the tree comes from CO2 almost always emerges from at least some groups. Depending on the other ideas that arise, you may need to tweak the discussion in that direction. Students often include water too, and that is not technically incorrect. However you might want to compare the molecular masses of water and CO2 to help them see the much greater contribution of CO2. </a:t>
            </a:r>
          </a:p>
          <a:p>
            <a:pPr marL="0" lvl="0" indent="0">
              <a:buNone/>
            </a:pPr>
            <a:endParaRPr lang="en-US" sz="1500" dirty="0">
              <a:solidFill>
                <a:srgbClr val="583F34"/>
              </a:solidFill>
            </a:endParaRPr>
          </a:p>
          <a:p>
            <a:pPr marL="0" lvl="0" indent="0">
              <a:buNone/>
            </a:pPr>
            <a:r>
              <a:rPr lang="en-US" sz="1500" dirty="0">
                <a:solidFill>
                  <a:srgbClr val="583F34"/>
                </a:solidFill>
              </a:rPr>
              <a:t>After the whole-class discussion, give students the opportunity to revise their explanations in groups first, then individually. The final individual explanation is graded for correctness and completeness.</a:t>
            </a:r>
          </a:p>
          <a:p>
            <a:pPr marL="0" lvl="0" indent="0">
              <a:buNone/>
            </a:pPr>
            <a:endParaRPr lang="en-US" sz="1600" dirty="0">
              <a:solidFill>
                <a:srgbClr val="583F34"/>
              </a:solidFill>
            </a:endParaRPr>
          </a:p>
        </p:txBody>
      </p:sp>
    </p:spTree>
    <p:extLst>
      <p:ext uri="{BB962C8B-B14F-4D97-AF65-F5344CB8AC3E}">
        <p14:creationId xmlns:p14="http://schemas.microsoft.com/office/powerpoint/2010/main" val="352848834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b="1" dirty="0" smtClean="0">
                <a:solidFill>
                  <a:srgbClr val="256800"/>
                </a:solidFill>
              </a:rPr>
              <a:t>Unpacking Processes in Plants</a:t>
            </a:r>
            <a:endParaRPr lang="en-US" b="1" dirty="0">
              <a:solidFill>
                <a:srgbClr val="256800"/>
              </a:solidFill>
            </a:endParaRPr>
          </a:p>
        </p:txBody>
      </p:sp>
      <p:sp>
        <p:nvSpPr>
          <p:cNvPr id="3" name="Subtitle 2"/>
          <p:cNvSpPr>
            <a:spLocks noGrp="1"/>
          </p:cNvSpPr>
          <p:nvPr>
            <p:ph type="subTitle" idx="1"/>
          </p:nvPr>
        </p:nvSpPr>
        <p:spPr/>
        <p:txBody>
          <a:bodyPr/>
          <a:lstStyle/>
          <a:p>
            <a:endParaRPr lang="en-US" dirty="0"/>
          </a:p>
        </p:txBody>
      </p:sp>
      <p:pic>
        <p:nvPicPr>
          <p:cNvPr id="5" name="Picture 4"/>
          <p:cNvPicPr>
            <a:picLocks noChangeAspect="1"/>
          </p:cNvPicPr>
          <p:nvPr/>
        </p:nvPicPr>
        <p:blipFill>
          <a:blip r:embed="rId3"/>
          <a:stretch>
            <a:fillRect/>
          </a:stretch>
        </p:blipFill>
        <p:spPr>
          <a:xfrm>
            <a:off x="1181100" y="1447800"/>
            <a:ext cx="6781800" cy="4518374"/>
          </a:xfrm>
          <a:prstGeom prst="rect">
            <a:avLst/>
          </a:prstGeom>
        </p:spPr>
      </p:pic>
    </p:spTree>
    <p:extLst>
      <p:ext uri="{BB962C8B-B14F-4D97-AF65-F5344CB8AC3E}">
        <p14:creationId xmlns:p14="http://schemas.microsoft.com/office/powerpoint/2010/main" val="150234642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256800"/>
                </a:solidFill>
              </a:rPr>
              <a:t>Unpacking Processes in Plants</a:t>
            </a:r>
            <a:endParaRPr lang="en-US" dirty="0">
              <a:solidFill>
                <a:srgbClr val="256800"/>
              </a:solidFill>
            </a:endParaRPr>
          </a:p>
        </p:txBody>
      </p:sp>
      <p:sp>
        <p:nvSpPr>
          <p:cNvPr id="4" name="Content Placeholder 3"/>
          <p:cNvSpPr>
            <a:spLocks noGrp="1"/>
          </p:cNvSpPr>
          <p:nvPr>
            <p:ph idx="1"/>
          </p:nvPr>
        </p:nvSpPr>
        <p:spPr>
          <a:xfrm>
            <a:off x="457200" y="1600200"/>
            <a:ext cx="8305800" cy="4525963"/>
          </a:xfrm>
        </p:spPr>
        <p:txBody>
          <a:bodyPr/>
          <a:lstStyle/>
          <a:p>
            <a:pPr marL="0" indent="0">
              <a:buNone/>
            </a:pPr>
            <a:r>
              <a:rPr lang="en-US" dirty="0" smtClean="0">
                <a:solidFill>
                  <a:srgbClr val="583F34"/>
                </a:solidFill>
              </a:rPr>
              <a:t>We already have a lot of questions about plants.</a:t>
            </a:r>
          </a:p>
          <a:p>
            <a:pPr marL="0" indent="0">
              <a:buNone/>
            </a:pPr>
            <a:r>
              <a:rPr lang="en-US" dirty="0" smtClean="0">
                <a:solidFill>
                  <a:srgbClr val="256800"/>
                </a:solidFill>
              </a:rPr>
              <a:t>So, how </a:t>
            </a:r>
            <a:r>
              <a:rPr lang="en-US" b="1" i="1" dirty="0" smtClean="0">
                <a:solidFill>
                  <a:srgbClr val="256800"/>
                </a:solidFill>
              </a:rPr>
              <a:t>do</a:t>
            </a:r>
            <a:r>
              <a:rPr lang="en-US" dirty="0" smtClean="0">
                <a:solidFill>
                  <a:srgbClr val="256800"/>
                </a:solidFill>
              </a:rPr>
              <a:t> they get their matter and energy?</a:t>
            </a:r>
            <a:endParaRPr lang="en-US" dirty="0">
              <a:solidFill>
                <a:srgbClr val="256800"/>
              </a:solidFill>
            </a:endParaRPr>
          </a:p>
          <a:p>
            <a:pPr marL="0" indent="0">
              <a:buNone/>
            </a:pPr>
            <a:endParaRPr lang="en-US" dirty="0" smtClean="0">
              <a:solidFill>
                <a:srgbClr val="583F34"/>
              </a:solidFill>
            </a:endParaRPr>
          </a:p>
          <a:p>
            <a:pPr marL="0" indent="0">
              <a:buNone/>
            </a:pPr>
            <a:r>
              <a:rPr lang="en-US" dirty="0" smtClean="0">
                <a:solidFill>
                  <a:srgbClr val="583F34"/>
                </a:solidFill>
              </a:rPr>
              <a:t>Let’s get into this conversation by looking at a phenomenon that’s pretty much the opposite of what we just figured out with the Biggest Loser…</a:t>
            </a:r>
            <a:endParaRPr lang="en-US" dirty="0">
              <a:solidFill>
                <a:srgbClr val="583F34"/>
              </a:solidFill>
            </a:endParaRPr>
          </a:p>
        </p:txBody>
      </p:sp>
    </p:spTree>
    <p:extLst>
      <p:ext uri="{BB962C8B-B14F-4D97-AF65-F5344CB8AC3E}">
        <p14:creationId xmlns:p14="http://schemas.microsoft.com/office/powerpoint/2010/main" val="12800892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81200" y="458715"/>
            <a:ext cx="6113142" cy="523220"/>
          </a:xfrm>
          <a:prstGeom prst="rect">
            <a:avLst/>
          </a:prstGeom>
          <a:noFill/>
        </p:spPr>
        <p:txBody>
          <a:bodyPr wrap="square" rtlCol="0">
            <a:spAutoFit/>
          </a:bodyPr>
          <a:lstStyle/>
          <a:p>
            <a:r>
              <a:rPr lang="en-US" sz="2800" i="1" dirty="0" err="1" smtClean="0">
                <a:solidFill>
                  <a:srgbClr val="256800"/>
                </a:solidFill>
                <a:latin typeface="Arial" panose="020B0604020202020204" pitchFamily="34" charset="0"/>
                <a:cs typeface="Arial" panose="020B0604020202020204" pitchFamily="34" charset="0"/>
              </a:rPr>
              <a:t>Quercus</a:t>
            </a:r>
            <a:r>
              <a:rPr lang="en-US" sz="2800" i="1" dirty="0" smtClean="0">
                <a:solidFill>
                  <a:srgbClr val="256800"/>
                </a:solidFill>
                <a:latin typeface="Arial" panose="020B0604020202020204" pitchFamily="34" charset="0"/>
                <a:cs typeface="Arial" panose="020B0604020202020204" pitchFamily="34" charset="0"/>
              </a:rPr>
              <a:t> </a:t>
            </a:r>
            <a:r>
              <a:rPr lang="en-US" sz="2800" i="1" dirty="0" err="1" smtClean="0">
                <a:solidFill>
                  <a:srgbClr val="256800"/>
                </a:solidFill>
                <a:latin typeface="Arial" panose="020B0604020202020204" pitchFamily="34" charset="0"/>
                <a:cs typeface="Arial" panose="020B0604020202020204" pitchFamily="34" charset="0"/>
              </a:rPr>
              <a:t>lobata</a:t>
            </a:r>
            <a:r>
              <a:rPr lang="en-US" sz="2800" i="1" dirty="0" smtClean="0">
                <a:solidFill>
                  <a:srgbClr val="256800"/>
                </a:solidFill>
                <a:latin typeface="Arial" panose="020B0604020202020204" pitchFamily="34" charset="0"/>
                <a:cs typeface="Arial" panose="020B0604020202020204" pitchFamily="34" charset="0"/>
              </a:rPr>
              <a:t>, </a:t>
            </a:r>
            <a:r>
              <a:rPr lang="en-US" sz="2800" dirty="0" smtClean="0">
                <a:solidFill>
                  <a:srgbClr val="256800"/>
                </a:solidFill>
                <a:latin typeface="Arial" panose="020B0604020202020204" pitchFamily="34" charset="0"/>
                <a:cs typeface="Arial" panose="020B0604020202020204" pitchFamily="34" charset="0"/>
              </a:rPr>
              <a:t>The Valley Oak</a:t>
            </a:r>
            <a:endParaRPr lang="en-US" sz="2800" dirty="0">
              <a:solidFill>
                <a:srgbClr val="256800"/>
              </a:solidFill>
              <a:latin typeface="Arial" panose="020B0604020202020204" pitchFamily="34" charset="0"/>
              <a:cs typeface="Arial" panose="020B0604020202020204" pitchFamily="34" charset="0"/>
            </a:endParaRPr>
          </a:p>
        </p:txBody>
      </p:sp>
      <p:pic>
        <p:nvPicPr>
          <p:cNvPr id="2056" name="Picture 8" descr="Valley Oak Mount Diabl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9262" y="1219200"/>
            <a:ext cx="6857017" cy="51444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774101">
            <a:off x="2880242" y="2502499"/>
            <a:ext cx="855167" cy="1588699"/>
          </a:xfrm>
          <a:prstGeom prst="rect">
            <a:avLst/>
          </a:prstGeom>
        </p:spPr>
      </p:pic>
      <p:grpSp>
        <p:nvGrpSpPr>
          <p:cNvPr id="4" name="Group 3"/>
          <p:cNvGrpSpPr/>
          <p:nvPr/>
        </p:nvGrpSpPr>
        <p:grpSpPr>
          <a:xfrm>
            <a:off x="89812" y="2445551"/>
            <a:ext cx="3001661" cy="1901297"/>
            <a:chOff x="89812" y="2445551"/>
            <a:chExt cx="3001661" cy="1901297"/>
          </a:xfrm>
        </p:grpSpPr>
        <p:pic>
          <p:nvPicPr>
            <p:cNvPr id="2052" name="Picture 4" descr="https://upload.wikimedia.org/wikipedia/commons/7/7f/Quercus_lobata_leaves_Caswell_Memorial_State_Park_San_Joaquin_Valley_Californi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812" y="2445551"/>
              <a:ext cx="2377902" cy="1901297"/>
            </a:xfrm>
            <a:prstGeom prst="rect">
              <a:avLst/>
            </a:prstGeom>
            <a:noFill/>
            <a:extLst>
              <a:ext uri="{909E8E84-426E-40dd-AFC4-6F175D3DCCD1}">
                <a14:hiddenFill xmlns:a14="http://schemas.microsoft.com/office/drawing/2010/main">
                  <a:solidFill>
                    <a:srgbClr val="FFFFFF"/>
                  </a:solidFill>
                </a14:hiddenFill>
              </a:ext>
            </a:extLst>
          </p:spPr>
        </p:pic>
        <p:sp>
          <p:nvSpPr>
            <p:cNvPr id="6" name="Left Arrow 5"/>
            <p:cNvSpPr/>
            <p:nvPr/>
          </p:nvSpPr>
          <p:spPr>
            <a:xfrm>
              <a:off x="1981200" y="2935432"/>
              <a:ext cx="1110273" cy="329618"/>
            </a:xfrm>
            <a:prstGeom prst="leftArrow">
              <a:avLst/>
            </a:prstGeom>
            <a:solidFill>
              <a:srgbClr val="256800"/>
            </a:solidFill>
            <a:ln>
              <a:solidFill>
                <a:srgbClr val="D06A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p:cNvSpPr txBox="1"/>
          <p:nvPr/>
        </p:nvSpPr>
        <p:spPr>
          <a:xfrm>
            <a:off x="1675314" y="1323519"/>
            <a:ext cx="3581400" cy="923330"/>
          </a:xfrm>
          <a:prstGeom prst="rect">
            <a:avLst/>
          </a:prstGeom>
          <a:noFill/>
        </p:spPr>
        <p:txBody>
          <a:bodyPr wrap="square" rtlCol="0">
            <a:spAutoFit/>
          </a:bodyPr>
          <a:lstStyle/>
          <a:p>
            <a:r>
              <a:rPr lang="en-US" dirty="0" smtClean="0"/>
              <a:t>Valley Oaks are some of the largest trees in California (besides Coastal Redwoods and Giant Sequoias).</a:t>
            </a:r>
          </a:p>
        </p:txBody>
      </p:sp>
      <p:sp>
        <p:nvSpPr>
          <p:cNvPr id="8" name="TextBox 7"/>
          <p:cNvSpPr txBox="1"/>
          <p:nvPr/>
        </p:nvSpPr>
        <p:spPr>
          <a:xfrm>
            <a:off x="18066" y="4374166"/>
            <a:ext cx="3243873" cy="923330"/>
          </a:xfrm>
          <a:prstGeom prst="rect">
            <a:avLst/>
          </a:prstGeom>
          <a:noFill/>
        </p:spPr>
        <p:txBody>
          <a:bodyPr wrap="square" rtlCol="0">
            <a:spAutoFit/>
          </a:bodyPr>
          <a:lstStyle/>
          <a:p>
            <a:r>
              <a:rPr lang="en-US" dirty="0" smtClean="0"/>
              <a:t>They can be distinguished from other oaks by the tree shape and the “lobate” leaf shape.</a:t>
            </a:r>
          </a:p>
        </p:txBody>
      </p:sp>
    </p:spTree>
    <p:extLst>
      <p:ext uri="{BB962C8B-B14F-4D97-AF65-F5344CB8AC3E}">
        <p14:creationId xmlns:p14="http://schemas.microsoft.com/office/powerpoint/2010/main" val="23851740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500"/>
                            </p:stCondLst>
                            <p:childTnLst>
                              <p:par>
                                <p:cTn id="13" presetID="1"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73849" y="3816196"/>
            <a:ext cx="7182048" cy="2739211"/>
          </a:xfrm>
          <a:prstGeom prst="rect">
            <a:avLst/>
          </a:prstGeom>
          <a:noFill/>
        </p:spPr>
        <p:txBody>
          <a:bodyPr wrap="square" rtlCol="0">
            <a:spAutoFit/>
          </a:bodyPr>
          <a:lstStyle/>
          <a:p>
            <a:r>
              <a:rPr lang="en-US" sz="2400" dirty="0" smtClean="0">
                <a:solidFill>
                  <a:srgbClr val="583F34"/>
                </a:solidFill>
                <a:latin typeface="Arial" panose="020B0604020202020204" pitchFamily="34" charset="0"/>
                <a:cs typeface="Arial" panose="020B0604020202020204" pitchFamily="34" charset="0"/>
              </a:rPr>
              <a:t>The acorns weigh only one </a:t>
            </a:r>
            <a:r>
              <a:rPr lang="en-US" sz="2400" dirty="0">
                <a:solidFill>
                  <a:srgbClr val="583F34"/>
                </a:solidFill>
                <a:latin typeface="Arial" panose="020B0604020202020204" pitchFamily="34" charset="0"/>
                <a:cs typeface="Arial" panose="020B0604020202020204" pitchFamily="34" charset="0"/>
              </a:rPr>
              <a:t>or two ounces. </a:t>
            </a:r>
            <a:endParaRPr lang="en-US" sz="2400" dirty="0" smtClean="0">
              <a:solidFill>
                <a:srgbClr val="583F34"/>
              </a:solidFill>
              <a:latin typeface="Arial" panose="020B0604020202020204" pitchFamily="34" charset="0"/>
              <a:cs typeface="Arial" panose="020B0604020202020204" pitchFamily="34" charset="0"/>
            </a:endParaRPr>
          </a:p>
          <a:p>
            <a:r>
              <a:rPr lang="en-US" sz="2400" b="1" dirty="0" smtClean="0">
                <a:solidFill>
                  <a:srgbClr val="256800"/>
                </a:solidFill>
                <a:latin typeface="Arial" panose="020B0604020202020204" pitchFamily="34" charset="0"/>
                <a:cs typeface="Arial" panose="020B0604020202020204" pitchFamily="34" charset="0"/>
              </a:rPr>
              <a:t>They </a:t>
            </a:r>
            <a:r>
              <a:rPr lang="en-US" sz="2400" b="1" dirty="0">
                <a:solidFill>
                  <a:srgbClr val="256800"/>
                </a:solidFill>
                <a:latin typeface="Arial" panose="020B0604020202020204" pitchFamily="34" charset="0"/>
                <a:cs typeface="Arial" panose="020B0604020202020204" pitchFamily="34" charset="0"/>
              </a:rPr>
              <a:t>can grow into oak trees weighing as much as 3-4 tons (6,000-8,000 </a:t>
            </a:r>
            <a:r>
              <a:rPr lang="en-US" sz="2400" b="1" dirty="0" err="1">
                <a:solidFill>
                  <a:srgbClr val="256800"/>
                </a:solidFill>
                <a:latin typeface="Arial" panose="020B0604020202020204" pitchFamily="34" charset="0"/>
                <a:cs typeface="Arial" panose="020B0604020202020204" pitchFamily="34" charset="0"/>
              </a:rPr>
              <a:t>lbs</a:t>
            </a:r>
            <a:r>
              <a:rPr lang="en-US" sz="2400" b="1" dirty="0">
                <a:solidFill>
                  <a:srgbClr val="256800"/>
                </a:solidFill>
                <a:latin typeface="Arial" panose="020B0604020202020204" pitchFamily="34" charset="0"/>
                <a:cs typeface="Arial" panose="020B0604020202020204" pitchFamily="34" charset="0"/>
              </a:rPr>
              <a:t>). </a:t>
            </a:r>
            <a:endParaRPr lang="en-US" sz="2400" b="1" dirty="0" smtClean="0">
              <a:solidFill>
                <a:srgbClr val="256800"/>
              </a:solidFill>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smtClean="0">
                <a:solidFill>
                  <a:srgbClr val="583F34"/>
                </a:solidFill>
                <a:latin typeface="Arial" panose="020B0604020202020204" pitchFamily="34" charset="0"/>
                <a:cs typeface="Arial" panose="020B0604020202020204" pitchFamily="34" charset="0"/>
              </a:rPr>
              <a:t>How does </a:t>
            </a:r>
            <a:r>
              <a:rPr lang="en-US" sz="2400" dirty="0">
                <a:solidFill>
                  <a:srgbClr val="583F34"/>
                </a:solidFill>
                <a:latin typeface="Arial" panose="020B0604020202020204" pitchFamily="34" charset="0"/>
                <a:cs typeface="Arial" panose="020B0604020202020204" pitchFamily="34" charset="0"/>
              </a:rPr>
              <a:t>the tiny </a:t>
            </a:r>
            <a:r>
              <a:rPr lang="en-US" sz="2400" dirty="0" smtClean="0">
                <a:solidFill>
                  <a:srgbClr val="583F34"/>
                </a:solidFill>
                <a:latin typeface="Arial" panose="020B0604020202020204" pitchFamily="34" charset="0"/>
                <a:cs typeface="Arial" panose="020B0604020202020204" pitchFamily="34" charset="0"/>
              </a:rPr>
              <a:t>acorn </a:t>
            </a:r>
            <a:r>
              <a:rPr lang="en-US" sz="2400" dirty="0">
                <a:solidFill>
                  <a:srgbClr val="583F34"/>
                </a:solidFill>
                <a:latin typeface="Arial" panose="020B0604020202020204" pitchFamily="34" charset="0"/>
                <a:cs typeface="Arial" panose="020B0604020202020204" pitchFamily="34" charset="0"/>
              </a:rPr>
              <a:t>grow into a gigantic tree </a:t>
            </a:r>
            <a:r>
              <a:rPr lang="en-US" sz="2400" dirty="0" smtClean="0">
                <a:solidFill>
                  <a:srgbClr val="583F34"/>
                </a:solidFill>
                <a:latin typeface="Arial" panose="020B0604020202020204" pitchFamily="34" charset="0"/>
                <a:cs typeface="Arial" panose="020B0604020202020204" pitchFamily="34" charset="0"/>
              </a:rPr>
              <a:t>(from A to B </a:t>
            </a:r>
            <a:r>
              <a:rPr lang="en-US" sz="2400" dirty="0">
                <a:solidFill>
                  <a:srgbClr val="583F34"/>
                </a:solidFill>
                <a:latin typeface="Arial" panose="020B0604020202020204" pitchFamily="34" charset="0"/>
                <a:cs typeface="Arial" panose="020B0604020202020204" pitchFamily="34" charset="0"/>
              </a:rPr>
              <a:t>to C)? </a:t>
            </a:r>
            <a:endParaRPr lang="en-US" sz="2400" dirty="0" smtClean="0">
              <a:solidFill>
                <a:srgbClr val="583F34"/>
              </a:solidFill>
              <a:latin typeface="Arial" panose="020B0604020202020204" pitchFamily="34" charset="0"/>
              <a:cs typeface="Arial" panose="020B0604020202020204" pitchFamily="34" charset="0"/>
            </a:endParaRPr>
          </a:p>
          <a:p>
            <a:r>
              <a:rPr lang="en-US" sz="2800" b="1" dirty="0" smtClean="0">
                <a:solidFill>
                  <a:srgbClr val="D06A28"/>
                </a:solidFill>
                <a:latin typeface="Arial" panose="020B0604020202020204" pitchFamily="34" charset="0"/>
                <a:cs typeface="Arial" panose="020B0604020202020204" pitchFamily="34" charset="0"/>
              </a:rPr>
              <a:t>Where </a:t>
            </a:r>
            <a:r>
              <a:rPr lang="en-US" sz="2800" b="1" dirty="0">
                <a:solidFill>
                  <a:srgbClr val="D06A28"/>
                </a:solidFill>
                <a:latin typeface="Arial" panose="020B0604020202020204" pitchFamily="34" charset="0"/>
                <a:cs typeface="Arial" panose="020B0604020202020204" pitchFamily="34" charset="0"/>
              </a:rPr>
              <a:t>does all that MATTER come from?</a:t>
            </a:r>
          </a:p>
        </p:txBody>
      </p:sp>
      <p:pic>
        <p:nvPicPr>
          <p:cNvPr id="8" name="pasted-image.pdf"/>
          <p:cNvPicPr>
            <a:picLocks noChangeAspect="1"/>
          </p:cNvPicPr>
          <p:nvPr/>
        </p:nvPicPr>
        <p:blipFill>
          <a:blip r:embed="rId3">
            <a:extLst/>
          </a:blip>
          <a:stretch>
            <a:fillRect/>
          </a:stretch>
        </p:blipFill>
        <p:spPr>
          <a:xfrm>
            <a:off x="304800" y="5562600"/>
            <a:ext cx="738499" cy="749384"/>
          </a:xfrm>
          <a:prstGeom prst="rect">
            <a:avLst/>
          </a:prstGeom>
          <a:ln w="12700">
            <a:miter lim="400000"/>
          </a:ln>
        </p:spPr>
      </p:pic>
      <p:sp>
        <p:nvSpPr>
          <p:cNvPr id="9" name="TextBox 8"/>
          <p:cNvSpPr txBox="1"/>
          <p:nvPr/>
        </p:nvSpPr>
        <p:spPr>
          <a:xfrm>
            <a:off x="1981200" y="458715"/>
            <a:ext cx="6113142" cy="523220"/>
          </a:xfrm>
          <a:prstGeom prst="rect">
            <a:avLst/>
          </a:prstGeom>
          <a:noFill/>
        </p:spPr>
        <p:txBody>
          <a:bodyPr wrap="square" rtlCol="0">
            <a:spAutoFit/>
          </a:bodyPr>
          <a:lstStyle/>
          <a:p>
            <a:r>
              <a:rPr lang="en-US" sz="2800" i="1" dirty="0" err="1" smtClean="0">
                <a:solidFill>
                  <a:srgbClr val="256800"/>
                </a:solidFill>
                <a:latin typeface="Arial" panose="020B0604020202020204" pitchFamily="34" charset="0"/>
                <a:cs typeface="Arial" panose="020B0604020202020204" pitchFamily="34" charset="0"/>
              </a:rPr>
              <a:t>Quercus</a:t>
            </a:r>
            <a:r>
              <a:rPr lang="en-US" sz="2800" i="1" dirty="0" smtClean="0">
                <a:solidFill>
                  <a:srgbClr val="256800"/>
                </a:solidFill>
                <a:latin typeface="Arial" panose="020B0604020202020204" pitchFamily="34" charset="0"/>
                <a:cs typeface="Arial" panose="020B0604020202020204" pitchFamily="34" charset="0"/>
              </a:rPr>
              <a:t> </a:t>
            </a:r>
            <a:r>
              <a:rPr lang="en-US" sz="2800" i="1" dirty="0" err="1" smtClean="0">
                <a:solidFill>
                  <a:srgbClr val="256800"/>
                </a:solidFill>
                <a:latin typeface="Arial" panose="020B0604020202020204" pitchFamily="34" charset="0"/>
                <a:cs typeface="Arial" panose="020B0604020202020204" pitchFamily="34" charset="0"/>
              </a:rPr>
              <a:t>lobata</a:t>
            </a:r>
            <a:r>
              <a:rPr lang="en-US" sz="2800" i="1" dirty="0" smtClean="0">
                <a:solidFill>
                  <a:srgbClr val="256800"/>
                </a:solidFill>
                <a:latin typeface="Arial" panose="020B0604020202020204" pitchFamily="34" charset="0"/>
                <a:cs typeface="Arial" panose="020B0604020202020204" pitchFamily="34" charset="0"/>
              </a:rPr>
              <a:t>, </a:t>
            </a:r>
            <a:r>
              <a:rPr lang="en-US" sz="2800" dirty="0" smtClean="0">
                <a:solidFill>
                  <a:srgbClr val="256800"/>
                </a:solidFill>
                <a:latin typeface="Arial" panose="020B0604020202020204" pitchFamily="34" charset="0"/>
                <a:cs typeface="Arial" panose="020B0604020202020204" pitchFamily="34" charset="0"/>
              </a:rPr>
              <a:t>The Valley Oak</a:t>
            </a:r>
            <a:endParaRPr lang="en-US" sz="2800" dirty="0">
              <a:solidFill>
                <a:srgbClr val="256800"/>
              </a:solidFill>
              <a:latin typeface="Arial" panose="020B0604020202020204" pitchFamily="34" charset="0"/>
              <a:cs typeface="Arial" panose="020B0604020202020204" pitchFamily="34" charset="0"/>
            </a:endParaRPr>
          </a:p>
        </p:txBody>
      </p:sp>
      <p:sp>
        <p:nvSpPr>
          <p:cNvPr id="10" name="TextBox 9"/>
          <p:cNvSpPr txBox="1"/>
          <p:nvPr/>
        </p:nvSpPr>
        <p:spPr>
          <a:xfrm>
            <a:off x="392306" y="3210580"/>
            <a:ext cx="1404591" cy="523220"/>
          </a:xfrm>
          <a:prstGeom prst="rect">
            <a:avLst/>
          </a:prstGeom>
          <a:noFill/>
        </p:spPr>
        <p:txBody>
          <a:bodyPr wrap="square" rtlCol="0">
            <a:spAutoFit/>
          </a:bodyPr>
          <a:lstStyle/>
          <a:p>
            <a:r>
              <a:rPr lang="en-US" sz="2800" i="1" dirty="0" smtClean="0">
                <a:solidFill>
                  <a:srgbClr val="256800"/>
                </a:solidFill>
                <a:latin typeface="Arial" panose="020B0604020202020204" pitchFamily="34" charset="0"/>
                <a:cs typeface="Arial" panose="020B0604020202020204" pitchFamily="34" charset="0"/>
              </a:rPr>
              <a:t>acorn</a:t>
            </a:r>
            <a:endParaRPr lang="en-US" sz="2800" dirty="0">
              <a:solidFill>
                <a:srgbClr val="256800"/>
              </a:solidFill>
              <a:latin typeface="Arial" panose="020B0604020202020204" pitchFamily="34" charset="0"/>
              <a:cs typeface="Arial" panose="020B0604020202020204" pitchFamily="34" charset="0"/>
            </a:endParaRPr>
          </a:p>
        </p:txBody>
      </p:sp>
      <p:sp>
        <p:nvSpPr>
          <p:cNvPr id="11" name="TextBox 10"/>
          <p:cNvSpPr txBox="1"/>
          <p:nvPr/>
        </p:nvSpPr>
        <p:spPr>
          <a:xfrm>
            <a:off x="2438400" y="1288048"/>
            <a:ext cx="1644497" cy="523220"/>
          </a:xfrm>
          <a:prstGeom prst="rect">
            <a:avLst/>
          </a:prstGeom>
          <a:noFill/>
        </p:spPr>
        <p:txBody>
          <a:bodyPr wrap="square" rtlCol="0">
            <a:spAutoFit/>
          </a:bodyPr>
          <a:lstStyle/>
          <a:p>
            <a:r>
              <a:rPr lang="en-US" sz="2800" i="1" dirty="0" smtClean="0">
                <a:solidFill>
                  <a:srgbClr val="256800"/>
                </a:solidFill>
                <a:latin typeface="Arial" panose="020B0604020202020204" pitchFamily="34" charset="0"/>
                <a:cs typeface="Arial" panose="020B0604020202020204" pitchFamily="34" charset="0"/>
              </a:rPr>
              <a:t>Seedling</a:t>
            </a:r>
            <a:endParaRPr lang="en-US" sz="2800" dirty="0">
              <a:solidFill>
                <a:srgbClr val="256800"/>
              </a:solidFill>
              <a:latin typeface="Arial" panose="020B0604020202020204" pitchFamily="34" charset="0"/>
              <a:cs typeface="Arial" panose="020B0604020202020204" pitchFamily="34" charset="0"/>
            </a:endParaRPr>
          </a:p>
        </p:txBody>
      </p:sp>
      <p:sp>
        <p:nvSpPr>
          <p:cNvPr id="12" name="TextBox 11"/>
          <p:cNvSpPr txBox="1"/>
          <p:nvPr/>
        </p:nvSpPr>
        <p:spPr>
          <a:xfrm>
            <a:off x="6657625" y="3166077"/>
            <a:ext cx="2213623" cy="523220"/>
          </a:xfrm>
          <a:prstGeom prst="rect">
            <a:avLst/>
          </a:prstGeom>
          <a:noFill/>
        </p:spPr>
        <p:txBody>
          <a:bodyPr wrap="square" rtlCol="0">
            <a:spAutoFit/>
          </a:bodyPr>
          <a:lstStyle/>
          <a:p>
            <a:r>
              <a:rPr lang="en-US" sz="2800" i="1" dirty="0" smtClean="0">
                <a:solidFill>
                  <a:srgbClr val="256800"/>
                </a:solidFill>
                <a:latin typeface="Arial" panose="020B0604020202020204" pitchFamily="34" charset="0"/>
                <a:cs typeface="Arial" panose="020B0604020202020204" pitchFamily="34" charset="0"/>
              </a:rPr>
              <a:t>GIANT OAK</a:t>
            </a:r>
            <a:endParaRPr lang="en-US" sz="2800" dirty="0">
              <a:solidFill>
                <a:srgbClr val="2568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0800" y="1139808"/>
            <a:ext cx="2213623" cy="196281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899" y="2173537"/>
            <a:ext cx="1066800" cy="857250"/>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07424" y="1811268"/>
            <a:ext cx="1014752" cy="1616419"/>
          </a:xfrm>
          <a:prstGeom prst="rect">
            <a:avLst/>
          </a:prstGeom>
        </p:spPr>
      </p:pic>
      <p:sp>
        <p:nvSpPr>
          <p:cNvPr id="18" name="Right Arrow 17"/>
          <p:cNvSpPr/>
          <p:nvPr/>
        </p:nvSpPr>
        <p:spPr>
          <a:xfrm>
            <a:off x="1796897" y="2619477"/>
            <a:ext cx="1463751" cy="18858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2" name="Right Arrow 21"/>
          <p:cNvSpPr/>
          <p:nvPr/>
        </p:nvSpPr>
        <p:spPr>
          <a:xfrm>
            <a:off x="4968952" y="2619477"/>
            <a:ext cx="1463751" cy="18858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5530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2516" y="1965177"/>
            <a:ext cx="7395284" cy="4154984"/>
          </a:xfrm>
          <a:prstGeom prst="rect">
            <a:avLst/>
          </a:prstGeom>
          <a:noFill/>
        </p:spPr>
        <p:txBody>
          <a:bodyPr wrap="square" rtlCol="0">
            <a:spAutoFit/>
          </a:bodyPr>
          <a:lstStyle/>
          <a:p>
            <a:r>
              <a:rPr lang="en-US" sz="2400" dirty="0" smtClean="0">
                <a:solidFill>
                  <a:srgbClr val="583F34"/>
                </a:solidFill>
                <a:latin typeface="Arial" panose="020B0604020202020204" pitchFamily="34" charset="0"/>
                <a:cs typeface="Arial" panose="020B0604020202020204" pitchFamily="34" charset="0"/>
              </a:rPr>
              <a:t>What do we already know that might help us make sense of this?</a:t>
            </a:r>
          </a:p>
          <a:p>
            <a:r>
              <a:rPr lang="en-US" sz="2400" dirty="0" smtClean="0">
                <a:solidFill>
                  <a:srgbClr val="583F34"/>
                </a:solidFill>
                <a:latin typeface="Arial" panose="020B0604020202020204" pitchFamily="34" charset="0"/>
                <a:cs typeface="Arial" panose="020B0604020202020204" pitchFamily="34" charset="0"/>
              </a:rPr>
              <a:t> </a:t>
            </a:r>
          </a:p>
          <a:p>
            <a:r>
              <a:rPr lang="en-US" sz="2400" b="1" dirty="0" smtClean="0">
                <a:solidFill>
                  <a:srgbClr val="256800"/>
                </a:solidFill>
                <a:latin typeface="Arial" panose="020B0604020202020204" pitchFamily="34" charset="0"/>
                <a:cs typeface="Arial" panose="020B0604020202020204" pitchFamily="34" charset="0"/>
              </a:rPr>
              <a:t>What </a:t>
            </a:r>
            <a:r>
              <a:rPr lang="en-US" sz="2400" b="1" dirty="0">
                <a:solidFill>
                  <a:srgbClr val="256800"/>
                </a:solidFill>
                <a:latin typeface="Arial" panose="020B0604020202020204" pitchFamily="34" charset="0"/>
                <a:cs typeface="Arial" panose="020B0604020202020204" pitchFamily="34" charset="0"/>
              </a:rPr>
              <a:t>are the </a:t>
            </a:r>
            <a:r>
              <a:rPr lang="en-US" sz="2400" b="1" u="sng" dirty="0">
                <a:solidFill>
                  <a:srgbClr val="256800"/>
                </a:solidFill>
                <a:latin typeface="Arial" panose="020B0604020202020204" pitchFamily="34" charset="0"/>
                <a:cs typeface="Arial" panose="020B0604020202020204" pitchFamily="34" charset="0"/>
              </a:rPr>
              <a:t>key points</a:t>
            </a:r>
            <a:r>
              <a:rPr lang="en-US" sz="2400" b="1" dirty="0">
                <a:solidFill>
                  <a:srgbClr val="256800"/>
                </a:solidFill>
                <a:latin typeface="Arial" panose="020B0604020202020204" pitchFamily="34" charset="0"/>
                <a:cs typeface="Arial" panose="020B0604020202020204" pitchFamily="34" charset="0"/>
              </a:rPr>
              <a:t> from our models that can help us explain this phenomenon? </a:t>
            </a:r>
            <a:endParaRPr lang="en-US" sz="2400" b="1" dirty="0" smtClean="0">
              <a:solidFill>
                <a:srgbClr val="256800"/>
              </a:solidFill>
              <a:latin typeface="Arial" panose="020B0604020202020204" pitchFamily="34" charset="0"/>
              <a:cs typeface="Arial" panose="020B0604020202020204" pitchFamily="34" charset="0"/>
            </a:endParaRPr>
          </a:p>
          <a:p>
            <a:endParaRPr lang="en-US" sz="2400" dirty="0">
              <a:solidFill>
                <a:srgbClr val="583F34"/>
              </a:solidFill>
              <a:latin typeface="Arial" panose="020B0604020202020204" pitchFamily="34" charset="0"/>
              <a:cs typeface="Arial" panose="020B0604020202020204" pitchFamily="34" charset="0"/>
            </a:endParaRPr>
          </a:p>
          <a:p>
            <a:r>
              <a:rPr lang="en-US" sz="2400" dirty="0" smtClean="0">
                <a:solidFill>
                  <a:srgbClr val="583F34"/>
                </a:solidFill>
                <a:latin typeface="Arial" panose="020B0604020202020204" pitchFamily="34" charset="0"/>
                <a:cs typeface="Arial" panose="020B0604020202020204" pitchFamily="34" charset="0"/>
              </a:rPr>
              <a:t>Take </a:t>
            </a:r>
            <a:r>
              <a:rPr lang="en-US" sz="2400" dirty="0">
                <a:solidFill>
                  <a:srgbClr val="583F34"/>
                </a:solidFill>
                <a:latin typeface="Arial" panose="020B0604020202020204" pitchFamily="34" charset="0"/>
                <a:cs typeface="Arial" panose="020B0604020202020204" pitchFamily="34" charset="0"/>
              </a:rPr>
              <a:t>a moment to write down some ideas you </a:t>
            </a:r>
            <a:r>
              <a:rPr lang="en-US" sz="2400" dirty="0" smtClean="0">
                <a:solidFill>
                  <a:srgbClr val="583F34"/>
                </a:solidFill>
                <a:latin typeface="Arial" panose="020B0604020202020204" pitchFamily="34" charset="0"/>
                <a:cs typeface="Arial" panose="020B0604020202020204" pitchFamily="34" charset="0"/>
              </a:rPr>
              <a:t>have about key points </a:t>
            </a:r>
            <a:r>
              <a:rPr lang="en-US" sz="2400" dirty="0">
                <a:solidFill>
                  <a:srgbClr val="583F34"/>
                </a:solidFill>
                <a:latin typeface="Arial" panose="020B0604020202020204" pitchFamily="34" charset="0"/>
                <a:cs typeface="Arial" panose="020B0604020202020204" pitchFamily="34" charset="0"/>
              </a:rPr>
              <a:t>in </a:t>
            </a:r>
            <a:r>
              <a:rPr lang="en-US" sz="2400" b="1" dirty="0">
                <a:solidFill>
                  <a:srgbClr val="583F34"/>
                </a:solidFill>
                <a:latin typeface="Arial" panose="020B0604020202020204" pitchFamily="34" charset="0"/>
                <a:cs typeface="Arial" panose="020B0604020202020204" pitchFamily="34" charset="0"/>
              </a:rPr>
              <a:t>Doodle Box A</a:t>
            </a:r>
            <a:r>
              <a:rPr lang="en-US" sz="2400" b="1" dirty="0" smtClean="0">
                <a:solidFill>
                  <a:srgbClr val="583F34"/>
                </a:solidFill>
                <a:latin typeface="Arial" panose="020B0604020202020204" pitchFamily="34" charset="0"/>
                <a:cs typeface="Arial" panose="020B0604020202020204" pitchFamily="34" charset="0"/>
              </a:rPr>
              <a:t>.</a:t>
            </a:r>
          </a:p>
          <a:p>
            <a:endParaRPr lang="en-US" sz="2400" b="1" dirty="0">
              <a:solidFill>
                <a:srgbClr val="583F34"/>
              </a:solidFill>
              <a:latin typeface="Arial" panose="020B0604020202020204" pitchFamily="34" charset="0"/>
              <a:cs typeface="Arial" panose="020B0604020202020204" pitchFamily="34" charset="0"/>
            </a:endParaRPr>
          </a:p>
          <a:p>
            <a:r>
              <a:rPr lang="en-US" sz="2400" dirty="0">
                <a:solidFill>
                  <a:srgbClr val="583F34"/>
                </a:solidFill>
                <a:latin typeface="Arial" panose="020B0604020202020204" pitchFamily="34" charset="0"/>
                <a:cs typeface="Arial" panose="020B0604020202020204" pitchFamily="34" charset="0"/>
              </a:rPr>
              <a:t>Also write down some questions you have or things you are unsure about in </a:t>
            </a:r>
            <a:r>
              <a:rPr lang="en-US" sz="2400" b="1" dirty="0">
                <a:solidFill>
                  <a:srgbClr val="583F34"/>
                </a:solidFill>
                <a:latin typeface="Arial" panose="020B0604020202020204" pitchFamily="34" charset="0"/>
                <a:cs typeface="Arial" panose="020B0604020202020204" pitchFamily="34" charset="0"/>
              </a:rPr>
              <a:t>Doodle Box B.</a:t>
            </a:r>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381000"/>
            <a:ext cx="3647884" cy="1133939"/>
          </a:xfrm>
          <a:prstGeom prst="rect">
            <a:avLst/>
          </a:prstGeom>
        </p:spPr>
      </p:pic>
      <p:sp>
        <p:nvSpPr>
          <p:cNvPr id="6" name="TextBox 5"/>
          <p:cNvSpPr txBox="1"/>
          <p:nvPr/>
        </p:nvSpPr>
        <p:spPr>
          <a:xfrm>
            <a:off x="324678" y="317923"/>
            <a:ext cx="4419600" cy="1200329"/>
          </a:xfrm>
          <a:prstGeom prst="rect">
            <a:avLst/>
          </a:prstGeom>
          <a:noFill/>
        </p:spPr>
        <p:txBody>
          <a:bodyPr wrap="square" rtlCol="0">
            <a:spAutoFit/>
          </a:bodyPr>
          <a:lstStyle/>
          <a:p>
            <a:r>
              <a:rPr lang="en-US" sz="3600" dirty="0" smtClean="0">
                <a:solidFill>
                  <a:srgbClr val="D06A28"/>
                </a:solidFill>
                <a:latin typeface="Arial" panose="020B0604020202020204" pitchFamily="34" charset="0"/>
                <a:cs typeface="Arial" panose="020B0604020202020204" pitchFamily="34" charset="0"/>
              </a:rPr>
              <a:t>Where does all that matter come from?</a:t>
            </a:r>
            <a:endParaRPr lang="en-US" sz="3600" dirty="0">
              <a:solidFill>
                <a:srgbClr val="D06A28"/>
              </a:solidFill>
              <a:latin typeface="Arial" panose="020B0604020202020204" pitchFamily="34" charset="0"/>
              <a:cs typeface="Arial" panose="020B0604020202020204" pitchFamily="34" charset="0"/>
            </a:endParaRPr>
          </a:p>
        </p:txBody>
      </p:sp>
      <p:pic>
        <p:nvPicPr>
          <p:cNvPr id="7" name="pasted-image.pdf"/>
          <p:cNvPicPr>
            <a:picLocks noChangeAspect="1"/>
          </p:cNvPicPr>
          <p:nvPr/>
        </p:nvPicPr>
        <p:blipFill>
          <a:blip r:embed="rId4">
            <a:extLst/>
          </a:blip>
          <a:stretch>
            <a:fillRect/>
          </a:stretch>
        </p:blipFill>
        <p:spPr>
          <a:xfrm>
            <a:off x="609600" y="4572000"/>
            <a:ext cx="813474" cy="820153"/>
          </a:xfrm>
          <a:prstGeom prst="rect">
            <a:avLst/>
          </a:prstGeom>
          <a:ln w="12700">
            <a:miter lim="400000"/>
          </a:ln>
        </p:spPr>
      </p:pic>
      <p:pic>
        <p:nvPicPr>
          <p:cNvPr id="8" name="pasted-image.pdf"/>
          <p:cNvPicPr>
            <a:picLocks noChangeAspect="1"/>
          </p:cNvPicPr>
          <p:nvPr/>
        </p:nvPicPr>
        <p:blipFill>
          <a:blip r:embed="rId5">
            <a:extLst/>
          </a:blip>
          <a:stretch>
            <a:fillRect/>
          </a:stretch>
        </p:blipFill>
        <p:spPr>
          <a:xfrm>
            <a:off x="609600" y="1965177"/>
            <a:ext cx="738499" cy="749384"/>
          </a:xfrm>
          <a:prstGeom prst="rect">
            <a:avLst/>
          </a:prstGeom>
          <a:ln w="12700">
            <a:miter lim="400000"/>
          </a:ln>
        </p:spPr>
      </p:pic>
    </p:spTree>
    <p:extLst>
      <p:ext uri="{BB962C8B-B14F-4D97-AF65-F5344CB8AC3E}">
        <p14:creationId xmlns:p14="http://schemas.microsoft.com/office/powerpoint/2010/main" val="17239106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82899" y="1550732"/>
            <a:ext cx="7784901" cy="5509200"/>
          </a:xfrm>
          <a:prstGeom prst="rect">
            <a:avLst/>
          </a:prstGeom>
          <a:noFill/>
        </p:spPr>
        <p:txBody>
          <a:bodyPr wrap="square" rtlCol="0">
            <a:spAutoFit/>
          </a:bodyPr>
          <a:lstStyle/>
          <a:p>
            <a:r>
              <a:rPr lang="en-US" sz="2400" dirty="0" smtClean="0">
                <a:solidFill>
                  <a:srgbClr val="583F34"/>
                </a:solidFill>
                <a:latin typeface="Arial" panose="020B0604020202020204" pitchFamily="34" charset="0"/>
                <a:cs typeface="Arial" panose="020B0604020202020204" pitchFamily="34" charset="0"/>
              </a:rPr>
              <a:t>Now get together with your group. </a:t>
            </a:r>
          </a:p>
          <a:p>
            <a:r>
              <a:rPr lang="en-US" sz="2400" dirty="0" smtClean="0">
                <a:solidFill>
                  <a:srgbClr val="583F34"/>
                </a:solidFill>
                <a:latin typeface="Arial" panose="020B0604020202020204" pitchFamily="34" charset="0"/>
                <a:cs typeface="Arial" panose="020B0604020202020204" pitchFamily="34" charset="0"/>
              </a:rPr>
              <a:t>Do two rounds of talking sticks to share out ideas.</a:t>
            </a:r>
          </a:p>
          <a:p>
            <a:endParaRPr lang="en-US" sz="2400" dirty="0" smtClean="0">
              <a:solidFill>
                <a:srgbClr val="583F34"/>
              </a:solidFill>
              <a:latin typeface="Arial" panose="020B0604020202020204" pitchFamily="34" charset="0"/>
              <a:cs typeface="Arial" panose="020B0604020202020204" pitchFamily="34" charset="0"/>
            </a:endParaRPr>
          </a:p>
          <a:p>
            <a:r>
              <a:rPr lang="en-US" sz="2400" dirty="0" smtClean="0">
                <a:solidFill>
                  <a:srgbClr val="583F34"/>
                </a:solidFill>
                <a:latin typeface="Arial" panose="020B0604020202020204" pitchFamily="34" charset="0"/>
                <a:cs typeface="Arial" panose="020B0604020202020204" pitchFamily="34" charset="0"/>
              </a:rPr>
              <a:t>As you go, record key points on the left side of your whiteboard and questions on the right side.</a:t>
            </a:r>
          </a:p>
          <a:p>
            <a:endParaRPr lang="en-US" sz="2400" dirty="0" smtClean="0">
              <a:solidFill>
                <a:srgbClr val="583F34"/>
              </a:solidFill>
              <a:latin typeface="Arial" panose="020B0604020202020204" pitchFamily="34" charset="0"/>
              <a:cs typeface="Arial" panose="020B0604020202020204" pitchFamily="34" charset="0"/>
            </a:endParaRPr>
          </a:p>
          <a:p>
            <a:pPr>
              <a:spcAft>
                <a:spcPts val="1200"/>
              </a:spcAft>
            </a:pPr>
            <a:r>
              <a:rPr lang="en-US" sz="2400" dirty="0" smtClean="0">
                <a:solidFill>
                  <a:srgbClr val="583F34"/>
                </a:solidFill>
                <a:latin typeface="Arial" panose="020B0604020202020204" pitchFamily="34" charset="0"/>
                <a:cs typeface="Arial" panose="020B0604020202020204" pitchFamily="34" charset="0"/>
              </a:rPr>
              <a:t>When you’ve finished sharing and recording, work together to </a:t>
            </a:r>
            <a:r>
              <a:rPr lang="en-US" sz="2400" b="1" u="sng" dirty="0" smtClean="0">
                <a:solidFill>
                  <a:srgbClr val="583F34"/>
                </a:solidFill>
                <a:latin typeface="Arial" panose="020B0604020202020204" pitchFamily="34" charset="0"/>
                <a:cs typeface="Arial" panose="020B0604020202020204" pitchFamily="34" charset="0"/>
              </a:rPr>
              <a:t>refine your list</a:t>
            </a:r>
            <a:r>
              <a:rPr lang="en-US" sz="2400" b="1" dirty="0" smtClean="0">
                <a:solidFill>
                  <a:srgbClr val="583F34"/>
                </a:solidFill>
                <a:latin typeface="Arial" panose="020B0604020202020204" pitchFamily="34" charset="0"/>
                <a:cs typeface="Arial" panose="020B0604020202020204" pitchFamily="34" charset="0"/>
              </a:rPr>
              <a:t>. </a:t>
            </a:r>
          </a:p>
          <a:p>
            <a:pPr>
              <a:spcAft>
                <a:spcPts val="1200"/>
              </a:spcAft>
            </a:pPr>
            <a:r>
              <a:rPr lang="en-US" sz="2400" dirty="0" smtClean="0">
                <a:solidFill>
                  <a:srgbClr val="583F34"/>
                </a:solidFill>
                <a:latin typeface="Arial" panose="020B0604020202020204" pitchFamily="34" charset="0"/>
                <a:cs typeface="Arial" panose="020B0604020202020204" pitchFamily="34" charset="0"/>
              </a:rPr>
              <a:t>(1) </a:t>
            </a:r>
            <a:r>
              <a:rPr lang="en-US" sz="2400" b="1" dirty="0" smtClean="0">
                <a:solidFill>
                  <a:srgbClr val="583F34"/>
                </a:solidFill>
                <a:latin typeface="Arial" panose="020B0604020202020204" pitchFamily="34" charset="0"/>
                <a:cs typeface="Arial" panose="020B0604020202020204" pitchFamily="34" charset="0"/>
              </a:rPr>
              <a:t>Combine</a:t>
            </a:r>
            <a:r>
              <a:rPr lang="en-US" sz="2400" dirty="0" smtClean="0">
                <a:solidFill>
                  <a:srgbClr val="583F34"/>
                </a:solidFill>
                <a:latin typeface="Arial" panose="020B0604020202020204" pitchFamily="34" charset="0"/>
                <a:cs typeface="Arial" panose="020B0604020202020204" pitchFamily="34" charset="0"/>
              </a:rPr>
              <a:t> points that basically say the same thing.</a:t>
            </a:r>
          </a:p>
          <a:p>
            <a:pPr>
              <a:spcAft>
                <a:spcPts val="1200"/>
              </a:spcAft>
            </a:pPr>
            <a:r>
              <a:rPr lang="en-US" sz="2400" dirty="0" smtClean="0">
                <a:solidFill>
                  <a:srgbClr val="583F34"/>
                </a:solidFill>
                <a:latin typeface="Arial" panose="020B0604020202020204" pitchFamily="34" charset="0"/>
                <a:cs typeface="Arial" panose="020B0604020202020204" pitchFamily="34" charset="0"/>
              </a:rPr>
              <a:t>(2) </a:t>
            </a:r>
            <a:r>
              <a:rPr lang="en-US" sz="2400" b="1" dirty="0" smtClean="0">
                <a:solidFill>
                  <a:srgbClr val="583F34"/>
                </a:solidFill>
                <a:latin typeface="Arial" panose="020B0604020202020204" pitchFamily="34" charset="0"/>
                <a:cs typeface="Arial" panose="020B0604020202020204" pitchFamily="34" charset="0"/>
              </a:rPr>
              <a:t>Evaluate </a:t>
            </a:r>
            <a:r>
              <a:rPr lang="en-US" sz="2400" dirty="0" smtClean="0">
                <a:solidFill>
                  <a:srgbClr val="583F34"/>
                </a:solidFill>
                <a:latin typeface="Arial" panose="020B0604020202020204" pitchFamily="34" charset="0"/>
                <a:cs typeface="Arial" panose="020B0604020202020204" pitchFamily="34" charset="0"/>
              </a:rPr>
              <a:t>ideas you’ve listed </a:t>
            </a:r>
            <a:r>
              <a:rPr lang="en-US" sz="2400" b="1" dirty="0" smtClean="0">
                <a:solidFill>
                  <a:srgbClr val="583F34"/>
                </a:solidFill>
                <a:latin typeface="Arial" panose="020B0604020202020204" pitchFamily="34" charset="0"/>
                <a:cs typeface="Arial" panose="020B0604020202020204" pitchFamily="34" charset="0"/>
              </a:rPr>
              <a:t>against the models.</a:t>
            </a:r>
          </a:p>
          <a:p>
            <a:pPr>
              <a:spcAft>
                <a:spcPts val="1200"/>
              </a:spcAft>
            </a:pPr>
            <a:r>
              <a:rPr lang="en-US" sz="2400" dirty="0" smtClean="0">
                <a:solidFill>
                  <a:srgbClr val="583F34"/>
                </a:solidFill>
                <a:latin typeface="Arial" panose="020B0604020202020204" pitchFamily="34" charset="0"/>
                <a:cs typeface="Arial" panose="020B0604020202020204" pitchFamily="34" charset="0"/>
              </a:rPr>
              <a:t>(3) See if there are any ideas in the group that can be used to </a:t>
            </a:r>
            <a:r>
              <a:rPr lang="en-US" sz="2400" b="1" dirty="0" smtClean="0">
                <a:solidFill>
                  <a:srgbClr val="583F34"/>
                </a:solidFill>
                <a:latin typeface="Arial" panose="020B0604020202020204" pitchFamily="34" charset="0"/>
                <a:cs typeface="Arial" panose="020B0604020202020204" pitchFamily="34" charset="0"/>
              </a:rPr>
              <a:t>address the questions</a:t>
            </a:r>
            <a:r>
              <a:rPr lang="en-US" sz="2400" dirty="0" smtClean="0">
                <a:solidFill>
                  <a:srgbClr val="583F34"/>
                </a:solidFill>
                <a:latin typeface="Arial" panose="020B0604020202020204" pitchFamily="34" charset="0"/>
                <a:cs typeface="Arial" panose="020B0604020202020204" pitchFamily="34" charset="0"/>
              </a:rPr>
              <a:t> you came up with.</a:t>
            </a:r>
          </a:p>
          <a:p>
            <a:endParaRPr lang="en-US" sz="2400" dirty="0">
              <a:solidFill>
                <a:srgbClr val="583F34"/>
              </a:solidFill>
              <a:latin typeface="Arial" panose="020B0604020202020204" pitchFamily="34" charset="0"/>
              <a:cs typeface="Arial" panose="020B0604020202020204" pitchFamily="34" charset="0"/>
            </a:endParaRPr>
          </a:p>
        </p:txBody>
      </p:sp>
      <p:pic>
        <p:nvPicPr>
          <p:cNvPr id="14" name="pasted-image.pdf"/>
          <p:cNvPicPr>
            <a:picLocks noChangeAspect="1"/>
          </p:cNvPicPr>
          <p:nvPr/>
        </p:nvPicPr>
        <p:blipFill>
          <a:blip r:embed="rId3">
            <a:extLst/>
          </a:blip>
          <a:stretch>
            <a:fillRect/>
          </a:stretch>
        </p:blipFill>
        <p:spPr>
          <a:xfrm>
            <a:off x="324678" y="2057400"/>
            <a:ext cx="901899" cy="901899"/>
          </a:xfrm>
          <a:prstGeom prst="rect">
            <a:avLst/>
          </a:prstGeom>
          <a:ln w="12700">
            <a:miter lim="400000"/>
          </a:ln>
        </p:spPr>
      </p:pic>
      <p:sp>
        <p:nvSpPr>
          <p:cNvPr id="18" name="TextBox 17"/>
          <p:cNvSpPr txBox="1"/>
          <p:nvPr/>
        </p:nvSpPr>
        <p:spPr>
          <a:xfrm>
            <a:off x="324678" y="317923"/>
            <a:ext cx="4419600" cy="1200329"/>
          </a:xfrm>
          <a:prstGeom prst="rect">
            <a:avLst/>
          </a:prstGeom>
          <a:noFill/>
        </p:spPr>
        <p:txBody>
          <a:bodyPr wrap="square" rtlCol="0">
            <a:spAutoFit/>
          </a:bodyPr>
          <a:lstStyle/>
          <a:p>
            <a:r>
              <a:rPr lang="en-US" sz="3600" dirty="0" smtClean="0">
                <a:solidFill>
                  <a:srgbClr val="D06A28"/>
                </a:solidFill>
                <a:latin typeface="Arial" panose="020B0604020202020204" pitchFamily="34" charset="0"/>
                <a:cs typeface="Arial" panose="020B0604020202020204" pitchFamily="34" charset="0"/>
              </a:rPr>
              <a:t>Where does all that matter come from?</a:t>
            </a:r>
            <a:endParaRPr lang="en-US" sz="3600" dirty="0">
              <a:solidFill>
                <a:srgbClr val="D06A28"/>
              </a:solidFill>
              <a:latin typeface="Arial" panose="020B0604020202020204" pitchFamily="34" charset="0"/>
              <a:cs typeface="Arial" panose="020B0604020202020204" pitchFamily="34" charset="0"/>
            </a:endParaRP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381000"/>
            <a:ext cx="3647884" cy="1133939"/>
          </a:xfrm>
          <a:prstGeom prst="rect">
            <a:avLst/>
          </a:prstGeom>
        </p:spPr>
      </p:pic>
    </p:spTree>
    <p:extLst>
      <p:ext uri="{BB962C8B-B14F-4D97-AF65-F5344CB8AC3E}">
        <p14:creationId xmlns:p14="http://schemas.microsoft.com/office/powerpoint/2010/main" val="16563512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2516" y="1965177"/>
            <a:ext cx="6699768" cy="4524315"/>
          </a:xfrm>
          <a:prstGeom prst="rect">
            <a:avLst/>
          </a:prstGeom>
          <a:noFill/>
        </p:spPr>
        <p:txBody>
          <a:bodyPr wrap="square" rtlCol="0">
            <a:spAutoFit/>
          </a:bodyPr>
          <a:lstStyle/>
          <a:p>
            <a:r>
              <a:rPr lang="en-US" sz="2400" dirty="0" smtClean="0">
                <a:solidFill>
                  <a:srgbClr val="583F34"/>
                </a:solidFill>
                <a:latin typeface="Arial" panose="020B0604020202020204" pitchFamily="34" charset="0"/>
                <a:cs typeface="Arial" panose="020B0604020202020204" pitchFamily="34" charset="0"/>
              </a:rPr>
              <a:t>Take a moment now to add your group’s refined key points in </a:t>
            </a:r>
            <a:r>
              <a:rPr lang="en-US" sz="2400" b="1" dirty="0" smtClean="0">
                <a:solidFill>
                  <a:srgbClr val="583F34"/>
                </a:solidFill>
                <a:latin typeface="Arial" panose="020B0604020202020204" pitchFamily="34" charset="0"/>
                <a:cs typeface="Arial" panose="020B0604020202020204" pitchFamily="34" charset="0"/>
              </a:rPr>
              <a:t>Doodle Box A.</a:t>
            </a:r>
          </a:p>
          <a:p>
            <a:endParaRPr lang="en-US" sz="2400" b="1" dirty="0" smtClean="0">
              <a:solidFill>
                <a:srgbClr val="583F34"/>
              </a:solidFill>
              <a:latin typeface="Arial" panose="020B0604020202020204" pitchFamily="34" charset="0"/>
              <a:cs typeface="Arial" panose="020B0604020202020204" pitchFamily="34" charset="0"/>
            </a:endParaRPr>
          </a:p>
          <a:p>
            <a:r>
              <a:rPr lang="en-US" sz="2400" dirty="0" smtClean="0">
                <a:solidFill>
                  <a:srgbClr val="583F34"/>
                </a:solidFill>
                <a:latin typeface="Arial" panose="020B0604020202020204" pitchFamily="34" charset="0"/>
                <a:cs typeface="Arial" panose="020B0604020202020204" pitchFamily="34" charset="0"/>
              </a:rPr>
              <a:t>And </a:t>
            </a:r>
            <a:r>
              <a:rPr lang="en-US" sz="2400" dirty="0">
                <a:solidFill>
                  <a:srgbClr val="583F34"/>
                </a:solidFill>
                <a:latin typeface="Arial" panose="020B0604020202020204" pitchFamily="34" charset="0"/>
                <a:cs typeface="Arial" panose="020B0604020202020204" pitchFamily="34" charset="0"/>
              </a:rPr>
              <a:t>a</a:t>
            </a:r>
            <a:r>
              <a:rPr lang="en-US" sz="2400" dirty="0" smtClean="0">
                <a:solidFill>
                  <a:srgbClr val="583F34"/>
                </a:solidFill>
                <a:latin typeface="Arial" panose="020B0604020202020204" pitchFamily="34" charset="0"/>
                <a:cs typeface="Arial" panose="020B0604020202020204" pitchFamily="34" charset="0"/>
              </a:rPr>
              <a:t>dd your group’s remaining questions to </a:t>
            </a:r>
            <a:r>
              <a:rPr lang="en-US" sz="2400" b="1" dirty="0" smtClean="0">
                <a:solidFill>
                  <a:srgbClr val="583F34"/>
                </a:solidFill>
                <a:latin typeface="Arial" panose="020B0604020202020204" pitchFamily="34" charset="0"/>
                <a:cs typeface="Arial" panose="020B0604020202020204" pitchFamily="34" charset="0"/>
              </a:rPr>
              <a:t>Doodle Box B.</a:t>
            </a:r>
          </a:p>
          <a:p>
            <a:endParaRPr lang="en-US" sz="2400" b="1" dirty="0" smtClean="0">
              <a:solidFill>
                <a:srgbClr val="583F34"/>
              </a:solidFill>
              <a:latin typeface="Arial" panose="020B0604020202020204" pitchFamily="34" charset="0"/>
              <a:cs typeface="Arial" panose="020B0604020202020204" pitchFamily="34" charset="0"/>
            </a:endParaRPr>
          </a:p>
          <a:p>
            <a:endParaRPr lang="en-US" sz="2400" b="1" dirty="0">
              <a:solidFill>
                <a:srgbClr val="583F34"/>
              </a:solidFill>
              <a:latin typeface="Arial" panose="020B0604020202020204" pitchFamily="34" charset="0"/>
              <a:cs typeface="Arial" panose="020B0604020202020204" pitchFamily="34" charset="0"/>
            </a:endParaRPr>
          </a:p>
          <a:p>
            <a:endParaRPr lang="en-US" sz="2400" b="1" dirty="0">
              <a:solidFill>
                <a:srgbClr val="583F34"/>
              </a:solidFill>
              <a:latin typeface="Arial" panose="020B0604020202020204" pitchFamily="34" charset="0"/>
              <a:cs typeface="Arial" panose="020B0604020202020204" pitchFamily="34" charset="0"/>
            </a:endParaRPr>
          </a:p>
          <a:p>
            <a:r>
              <a:rPr lang="en-US" sz="2400" dirty="0" smtClean="0">
                <a:solidFill>
                  <a:srgbClr val="583F34"/>
                </a:solidFill>
                <a:latin typeface="Arial" panose="020B0604020202020204" pitchFamily="34" charset="0"/>
                <a:cs typeface="Arial" panose="020B0604020202020204" pitchFamily="34" charset="0"/>
              </a:rPr>
              <a:t>Have someone in your group ready share out one item from each list.</a:t>
            </a:r>
          </a:p>
          <a:p>
            <a:endParaRPr lang="en-US" sz="2400" dirty="0">
              <a:solidFill>
                <a:srgbClr val="583F34"/>
              </a:solidFill>
              <a:latin typeface="Arial" panose="020B0604020202020204" pitchFamily="34" charset="0"/>
              <a:cs typeface="Arial" panose="020B0604020202020204" pitchFamily="34" charset="0"/>
            </a:endParaRPr>
          </a:p>
          <a:p>
            <a:endParaRPr lang="en-US" sz="2400" dirty="0">
              <a:solidFill>
                <a:srgbClr val="583F34"/>
              </a:solidFill>
              <a:latin typeface="Arial" panose="020B0604020202020204" pitchFamily="34" charset="0"/>
              <a:cs typeface="Arial" panose="020B0604020202020204" pitchFamily="34" charset="0"/>
            </a:endParaRPr>
          </a:p>
        </p:txBody>
      </p:sp>
      <p:pic>
        <p:nvPicPr>
          <p:cNvPr id="15" name="pasted-image.pdf"/>
          <p:cNvPicPr>
            <a:picLocks noChangeAspect="1"/>
          </p:cNvPicPr>
          <p:nvPr/>
        </p:nvPicPr>
        <p:blipFill>
          <a:blip r:embed="rId3">
            <a:extLst/>
          </a:blip>
          <a:stretch>
            <a:fillRect/>
          </a:stretch>
        </p:blipFill>
        <p:spPr>
          <a:xfrm>
            <a:off x="732709" y="4648200"/>
            <a:ext cx="727341" cy="925751"/>
          </a:xfrm>
          <a:prstGeom prst="rect">
            <a:avLst/>
          </a:prstGeom>
          <a:ln w="12700">
            <a:miter lim="400000"/>
          </a:ln>
        </p:spPr>
      </p:pic>
      <p:pic>
        <p:nvPicPr>
          <p:cNvPr id="17" name="pasted-image.pdf"/>
          <p:cNvPicPr>
            <a:picLocks noChangeAspect="1"/>
          </p:cNvPicPr>
          <p:nvPr/>
        </p:nvPicPr>
        <p:blipFill>
          <a:blip r:embed="rId4">
            <a:extLst/>
          </a:blip>
          <a:stretch>
            <a:fillRect/>
          </a:stretch>
        </p:blipFill>
        <p:spPr>
          <a:xfrm>
            <a:off x="609600" y="2590800"/>
            <a:ext cx="813474" cy="820153"/>
          </a:xfrm>
          <a:prstGeom prst="rect">
            <a:avLst/>
          </a:prstGeom>
          <a:ln w="12700">
            <a:miter lim="400000"/>
          </a:ln>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4400" y="381000"/>
            <a:ext cx="3647884" cy="1133939"/>
          </a:xfrm>
          <a:prstGeom prst="rect">
            <a:avLst/>
          </a:prstGeom>
        </p:spPr>
      </p:pic>
      <p:sp>
        <p:nvSpPr>
          <p:cNvPr id="8" name="TextBox 7"/>
          <p:cNvSpPr txBox="1"/>
          <p:nvPr/>
        </p:nvSpPr>
        <p:spPr>
          <a:xfrm>
            <a:off x="324678" y="317923"/>
            <a:ext cx="4419600" cy="1200329"/>
          </a:xfrm>
          <a:prstGeom prst="rect">
            <a:avLst/>
          </a:prstGeom>
          <a:noFill/>
        </p:spPr>
        <p:txBody>
          <a:bodyPr wrap="square" rtlCol="0">
            <a:spAutoFit/>
          </a:bodyPr>
          <a:lstStyle/>
          <a:p>
            <a:r>
              <a:rPr lang="en-US" sz="3600" dirty="0" smtClean="0">
                <a:solidFill>
                  <a:srgbClr val="D06A28"/>
                </a:solidFill>
                <a:latin typeface="Arial" panose="020B0604020202020204" pitchFamily="34" charset="0"/>
                <a:cs typeface="Arial" panose="020B0604020202020204" pitchFamily="34" charset="0"/>
              </a:rPr>
              <a:t>Where does all that matter come from?</a:t>
            </a:r>
            <a:endParaRPr lang="en-US" sz="3600" dirty="0">
              <a:solidFill>
                <a:srgbClr val="D06A2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14007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0" y="487035"/>
            <a:ext cx="3657600" cy="1136959"/>
          </a:xfrm>
          <a:prstGeom prst="rect">
            <a:avLst/>
          </a:prstGeom>
        </p:spPr>
      </p:pic>
      <p:sp>
        <p:nvSpPr>
          <p:cNvPr id="2" name="TextBox 1"/>
          <p:cNvSpPr txBox="1"/>
          <p:nvPr/>
        </p:nvSpPr>
        <p:spPr>
          <a:xfrm>
            <a:off x="1066800" y="1981200"/>
            <a:ext cx="7696200" cy="1569660"/>
          </a:xfrm>
          <a:prstGeom prst="rect">
            <a:avLst/>
          </a:prstGeom>
          <a:noFill/>
        </p:spPr>
        <p:txBody>
          <a:bodyPr wrap="square" rtlCol="0">
            <a:spAutoFit/>
          </a:bodyPr>
          <a:lstStyle/>
          <a:p>
            <a:r>
              <a:rPr lang="en-US" sz="2400" dirty="0" smtClean="0">
                <a:solidFill>
                  <a:srgbClr val="583F34"/>
                </a:solidFill>
                <a:latin typeface="Arial" panose="020B0604020202020204" pitchFamily="34" charset="0"/>
                <a:cs typeface="Arial" panose="020B0604020202020204" pitchFamily="34" charset="0"/>
              </a:rPr>
              <a:t>Let’s make a list of our class ideas about where the matter comes from.</a:t>
            </a:r>
          </a:p>
          <a:p>
            <a:endParaRPr lang="en-US" sz="2400" dirty="0" smtClean="0">
              <a:solidFill>
                <a:srgbClr val="583F34"/>
              </a:solidFill>
              <a:latin typeface="Arial" panose="020B0604020202020204" pitchFamily="34" charset="0"/>
              <a:cs typeface="Arial" panose="020B0604020202020204" pitchFamily="34" charset="0"/>
            </a:endParaRPr>
          </a:p>
          <a:p>
            <a:r>
              <a:rPr lang="en-US" sz="2400" dirty="0" smtClean="0">
                <a:solidFill>
                  <a:srgbClr val="00B0F0"/>
                </a:solidFill>
                <a:latin typeface="Arial" panose="020B0604020202020204" pitchFamily="34" charset="0"/>
                <a:cs typeface="Arial" panose="020B0604020202020204" pitchFamily="34" charset="0"/>
              </a:rPr>
              <a:t>[record class ideas here as useful]</a:t>
            </a:r>
            <a:endParaRPr lang="en-US" sz="2400" dirty="0">
              <a:solidFill>
                <a:srgbClr val="00B0F0"/>
              </a:solidFill>
              <a:latin typeface="Arial" panose="020B0604020202020204" pitchFamily="34" charset="0"/>
              <a:cs typeface="Arial" panose="020B0604020202020204" pitchFamily="34" charset="0"/>
            </a:endParaRPr>
          </a:p>
        </p:txBody>
      </p:sp>
      <p:sp>
        <p:nvSpPr>
          <p:cNvPr id="9" name="TextBox 8"/>
          <p:cNvSpPr txBox="1"/>
          <p:nvPr/>
        </p:nvSpPr>
        <p:spPr>
          <a:xfrm>
            <a:off x="381000" y="328858"/>
            <a:ext cx="4419600" cy="646331"/>
          </a:xfrm>
          <a:prstGeom prst="rect">
            <a:avLst/>
          </a:prstGeom>
          <a:noFill/>
        </p:spPr>
        <p:txBody>
          <a:bodyPr wrap="square" rtlCol="0">
            <a:spAutoFit/>
          </a:bodyPr>
          <a:lstStyle/>
          <a:p>
            <a:r>
              <a:rPr lang="en-US" sz="3600" dirty="0" smtClean="0">
                <a:solidFill>
                  <a:srgbClr val="D06A28"/>
                </a:solidFill>
                <a:latin typeface="Arial" panose="020B0604020202020204" pitchFamily="34" charset="0"/>
                <a:cs typeface="Arial" panose="020B0604020202020204" pitchFamily="34" charset="0"/>
              </a:rPr>
              <a:t>acorn to OAK TREE</a:t>
            </a:r>
            <a:endParaRPr lang="en-US" sz="3600" dirty="0">
              <a:solidFill>
                <a:srgbClr val="D06A28"/>
              </a:solidFill>
              <a:latin typeface="Arial" panose="020B0604020202020204" pitchFamily="34" charset="0"/>
              <a:cs typeface="Arial" panose="020B0604020202020204" pitchFamily="34" charset="0"/>
            </a:endParaRPr>
          </a:p>
        </p:txBody>
      </p:sp>
      <p:sp>
        <p:nvSpPr>
          <p:cNvPr id="10" name="TextBox 9"/>
          <p:cNvSpPr txBox="1"/>
          <p:nvPr/>
        </p:nvSpPr>
        <p:spPr>
          <a:xfrm>
            <a:off x="685800" y="988199"/>
            <a:ext cx="3958611" cy="646331"/>
          </a:xfrm>
          <a:prstGeom prst="rect">
            <a:avLst/>
          </a:prstGeom>
          <a:noFill/>
        </p:spPr>
        <p:txBody>
          <a:bodyPr wrap="square" rtlCol="0">
            <a:spAutoFit/>
          </a:bodyPr>
          <a:lstStyle/>
          <a:p>
            <a:r>
              <a:rPr lang="en-US" sz="3600" dirty="0" smtClean="0">
                <a:solidFill>
                  <a:srgbClr val="D06A28"/>
                </a:solidFill>
                <a:latin typeface="Arial" panose="020B0604020202020204" pitchFamily="34" charset="0"/>
                <a:cs typeface="Arial" panose="020B0604020202020204" pitchFamily="34" charset="0"/>
              </a:rPr>
              <a:t>Our Class Ideas</a:t>
            </a:r>
            <a:endParaRPr lang="en-US" sz="3600" dirty="0">
              <a:solidFill>
                <a:srgbClr val="D06A28"/>
              </a:solidFill>
              <a:latin typeface="Arial" panose="020B0604020202020204" pitchFamily="34" charset="0"/>
              <a:cs typeface="Arial" panose="020B0604020202020204" pitchFamily="34" charset="0"/>
            </a:endParaRPr>
          </a:p>
        </p:txBody>
      </p:sp>
      <p:pic>
        <p:nvPicPr>
          <p:cNvPr id="11" name="pasted-image.pdf"/>
          <p:cNvPicPr>
            <a:picLocks noChangeAspect="1"/>
          </p:cNvPicPr>
          <p:nvPr/>
        </p:nvPicPr>
        <p:blipFill>
          <a:blip r:embed="rId4">
            <a:extLst/>
          </a:blip>
          <a:stretch>
            <a:fillRect/>
          </a:stretch>
        </p:blipFill>
        <p:spPr>
          <a:xfrm>
            <a:off x="381000" y="2133600"/>
            <a:ext cx="609600" cy="775891"/>
          </a:xfrm>
          <a:prstGeom prst="rect">
            <a:avLst/>
          </a:prstGeom>
          <a:ln w="12700">
            <a:miter lim="400000"/>
          </a:ln>
        </p:spPr>
      </p:pic>
    </p:spTree>
    <p:extLst>
      <p:ext uri="{BB962C8B-B14F-4D97-AF65-F5344CB8AC3E}">
        <p14:creationId xmlns:p14="http://schemas.microsoft.com/office/powerpoint/2010/main" val="11222654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4600" y="575501"/>
            <a:ext cx="2667000" cy="829033"/>
          </a:xfrm>
          <a:prstGeom prst="rect">
            <a:avLst/>
          </a:prstGeom>
        </p:spPr>
      </p:pic>
      <p:sp>
        <p:nvSpPr>
          <p:cNvPr id="2" name="TextBox 1"/>
          <p:cNvSpPr txBox="1"/>
          <p:nvPr/>
        </p:nvSpPr>
        <p:spPr>
          <a:xfrm>
            <a:off x="1143000" y="2201381"/>
            <a:ext cx="7848600" cy="1200329"/>
          </a:xfrm>
          <a:prstGeom prst="rect">
            <a:avLst/>
          </a:prstGeom>
          <a:noFill/>
        </p:spPr>
        <p:txBody>
          <a:bodyPr wrap="square" rtlCol="0">
            <a:spAutoFit/>
          </a:bodyPr>
          <a:lstStyle/>
          <a:p>
            <a:r>
              <a:rPr lang="en-US" sz="2400" dirty="0" smtClean="0">
                <a:solidFill>
                  <a:srgbClr val="583F34"/>
                </a:solidFill>
                <a:latin typeface="Arial" panose="020B0604020202020204" pitchFamily="34" charset="0"/>
                <a:cs typeface="Arial" panose="020B0604020202020204" pitchFamily="34" charset="0"/>
              </a:rPr>
              <a:t>Let’s also make a list of questions we have.</a:t>
            </a:r>
          </a:p>
          <a:p>
            <a:endParaRPr lang="en-US" sz="2400" dirty="0" smtClean="0">
              <a:solidFill>
                <a:srgbClr val="583F34"/>
              </a:solidFill>
              <a:latin typeface="Arial" panose="020B0604020202020204" pitchFamily="34" charset="0"/>
              <a:cs typeface="Arial" panose="020B0604020202020204" pitchFamily="34" charset="0"/>
            </a:endParaRPr>
          </a:p>
          <a:p>
            <a:r>
              <a:rPr lang="en-US" sz="2400" dirty="0" smtClean="0">
                <a:solidFill>
                  <a:srgbClr val="00B0F0"/>
                </a:solidFill>
                <a:latin typeface="Arial" panose="020B0604020202020204" pitchFamily="34" charset="0"/>
                <a:cs typeface="Arial" panose="020B0604020202020204" pitchFamily="34" charset="0"/>
              </a:rPr>
              <a:t>[record class questions here as useful]</a:t>
            </a:r>
            <a:endParaRPr lang="en-US" sz="2400" dirty="0">
              <a:solidFill>
                <a:srgbClr val="00B0F0"/>
              </a:solidFill>
              <a:latin typeface="Arial" panose="020B0604020202020204" pitchFamily="34" charset="0"/>
              <a:cs typeface="Arial" panose="020B0604020202020204" pitchFamily="34" charset="0"/>
            </a:endParaRPr>
          </a:p>
        </p:txBody>
      </p:sp>
      <p:sp>
        <p:nvSpPr>
          <p:cNvPr id="9" name="TextBox 8"/>
          <p:cNvSpPr txBox="1"/>
          <p:nvPr/>
        </p:nvSpPr>
        <p:spPr>
          <a:xfrm>
            <a:off x="1752600" y="427544"/>
            <a:ext cx="4800600" cy="584775"/>
          </a:xfrm>
          <a:prstGeom prst="rect">
            <a:avLst/>
          </a:prstGeom>
          <a:noFill/>
        </p:spPr>
        <p:txBody>
          <a:bodyPr wrap="square" rtlCol="0">
            <a:spAutoFit/>
          </a:bodyPr>
          <a:lstStyle/>
          <a:p>
            <a:r>
              <a:rPr lang="en-US" sz="3200" dirty="0" smtClean="0">
                <a:solidFill>
                  <a:srgbClr val="4E9731"/>
                </a:solidFill>
                <a:latin typeface="Arial" panose="020B0604020202020204" pitchFamily="34" charset="0"/>
                <a:cs typeface="Arial" panose="020B0604020202020204" pitchFamily="34" charset="0"/>
              </a:rPr>
              <a:t>What’s up with Plants?</a:t>
            </a:r>
            <a:endParaRPr lang="en-US" sz="3200" dirty="0">
              <a:solidFill>
                <a:srgbClr val="4E9731"/>
              </a:solidFill>
              <a:latin typeface="Arial" panose="020B0604020202020204" pitchFamily="34" charset="0"/>
              <a:cs typeface="Arial" panose="020B0604020202020204" pitchFamily="34" charset="0"/>
            </a:endParaRPr>
          </a:p>
        </p:txBody>
      </p:sp>
      <p:sp>
        <p:nvSpPr>
          <p:cNvPr id="10" name="TextBox 9"/>
          <p:cNvSpPr txBox="1"/>
          <p:nvPr/>
        </p:nvSpPr>
        <p:spPr>
          <a:xfrm>
            <a:off x="1663551" y="945453"/>
            <a:ext cx="4419600" cy="646331"/>
          </a:xfrm>
          <a:prstGeom prst="rect">
            <a:avLst/>
          </a:prstGeom>
          <a:noFill/>
        </p:spPr>
        <p:txBody>
          <a:bodyPr wrap="square" rtlCol="0">
            <a:spAutoFit/>
          </a:bodyPr>
          <a:lstStyle/>
          <a:p>
            <a:r>
              <a:rPr lang="en-US" sz="3600" dirty="0" smtClean="0">
                <a:solidFill>
                  <a:srgbClr val="D06A28"/>
                </a:solidFill>
                <a:latin typeface="Arial" panose="020B0604020202020204" pitchFamily="34" charset="0"/>
                <a:cs typeface="Arial" panose="020B0604020202020204" pitchFamily="34" charset="0"/>
              </a:rPr>
              <a:t>Our Class Questions</a:t>
            </a:r>
            <a:endParaRPr lang="en-US" sz="3600" dirty="0">
              <a:solidFill>
                <a:srgbClr val="D06A28"/>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3400" y="228600"/>
            <a:ext cx="803049" cy="1234440"/>
          </a:xfrm>
          <a:prstGeom prst="rect">
            <a:avLst/>
          </a:prstGeom>
        </p:spPr>
      </p:pic>
      <p:pic>
        <p:nvPicPr>
          <p:cNvPr id="13" name="pasted-image.pdf"/>
          <p:cNvPicPr>
            <a:picLocks noChangeAspect="1"/>
          </p:cNvPicPr>
          <p:nvPr/>
        </p:nvPicPr>
        <p:blipFill>
          <a:blip r:embed="rId5">
            <a:extLst/>
          </a:blip>
          <a:stretch>
            <a:fillRect/>
          </a:stretch>
        </p:blipFill>
        <p:spPr>
          <a:xfrm>
            <a:off x="381000" y="2133600"/>
            <a:ext cx="609600" cy="775891"/>
          </a:xfrm>
          <a:prstGeom prst="rect">
            <a:avLst/>
          </a:prstGeom>
          <a:ln w="12700">
            <a:miter lim="400000"/>
          </a:ln>
        </p:spPr>
      </p:pic>
    </p:spTree>
    <p:extLst>
      <p:ext uri="{BB962C8B-B14F-4D97-AF65-F5344CB8AC3E}">
        <p14:creationId xmlns:p14="http://schemas.microsoft.com/office/powerpoint/2010/main" val="30737970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t>Disclaimer</a:t>
            </a:r>
            <a:endParaRPr sz="2400" dirty="0"/>
          </a:p>
        </p:txBody>
      </p:sp>
      <p:sp>
        <p:nvSpPr>
          <p:cNvPr id="4" name="Shape 166"/>
          <p:cNvSpPr/>
          <p:nvPr/>
        </p:nvSpPr>
        <p:spPr>
          <a:xfrm>
            <a:off x="137719" y="577085"/>
            <a:ext cx="8882859" cy="5581015"/>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r>
              <a:rPr lang="en-US" sz="2800" dirty="0">
                <a:solidFill>
                  <a:srgbClr val="583F34"/>
                </a:solidFill>
              </a:rPr>
              <a:t>Please note that this </a:t>
            </a:r>
            <a:r>
              <a:rPr lang="en-US" sz="2800" dirty="0" smtClean="0">
                <a:solidFill>
                  <a:srgbClr val="583F34"/>
                </a:solidFill>
              </a:rPr>
              <a:t>PowerPoint </a:t>
            </a:r>
            <a:r>
              <a:rPr lang="en-US" sz="2800" dirty="0">
                <a:solidFill>
                  <a:srgbClr val="583F34"/>
                </a:solidFill>
              </a:rPr>
              <a:t>and the associated materials are part of a longer instructional sequence (see red models on modelbasedbiology.com). If you choose to use this triangle in isolation, in our opinion, you will not be doing true </a:t>
            </a:r>
            <a:r>
              <a:rPr lang="en-US" sz="2800" dirty="0" smtClean="0">
                <a:solidFill>
                  <a:srgbClr val="583F34"/>
                </a:solidFill>
              </a:rPr>
              <a:t>NGSS-aligned </a:t>
            </a:r>
            <a:r>
              <a:rPr lang="en-US" sz="2800" dirty="0">
                <a:solidFill>
                  <a:srgbClr val="583F34"/>
                </a:solidFill>
              </a:rPr>
              <a:t>instruction because the anchoring phenomenon and attention to SEPs and CCCs develops and culminates </a:t>
            </a:r>
            <a:r>
              <a:rPr lang="en-US" sz="2800" dirty="0" smtClean="0">
                <a:solidFill>
                  <a:srgbClr val="583F34"/>
                </a:solidFill>
              </a:rPr>
              <a:t>across several units. </a:t>
            </a:r>
          </a:p>
          <a:p>
            <a:endParaRPr lang="en-US" sz="2800" dirty="0">
              <a:solidFill>
                <a:srgbClr val="583F34"/>
              </a:solidFill>
            </a:endParaRPr>
          </a:p>
          <a:p>
            <a:r>
              <a:rPr lang="en-US" sz="2800" dirty="0" smtClean="0">
                <a:solidFill>
                  <a:srgbClr val="583F34"/>
                </a:solidFill>
              </a:rPr>
              <a:t>Questions</a:t>
            </a:r>
            <a:r>
              <a:rPr lang="en-US" sz="2800" dirty="0">
                <a:solidFill>
                  <a:srgbClr val="583F34"/>
                </a:solidFill>
              </a:rPr>
              <a:t>? Post to the forum!</a:t>
            </a:r>
          </a:p>
          <a:p>
            <a:pPr algn="l" defTabSz="457200">
              <a:spcBef>
                <a:spcPts val="800"/>
              </a:spcBef>
              <a:defRPr sz="2100">
                <a:solidFill>
                  <a:srgbClr val="573F34"/>
                </a:solidFill>
                <a:latin typeface="Arial"/>
                <a:ea typeface="Arial"/>
                <a:cs typeface="Arial"/>
                <a:sym typeface="Arial"/>
              </a:defRPr>
            </a:pPr>
            <a:endParaRPr lang="en-US" sz="2800" dirty="0" smtClean="0">
              <a:solidFill>
                <a:srgbClr val="583F34"/>
              </a:solidFill>
            </a:endParaRPr>
          </a:p>
          <a:p>
            <a:pPr algn="l" defTabSz="457200">
              <a:spcBef>
                <a:spcPts val="800"/>
              </a:spcBef>
              <a:defRPr sz="2100">
                <a:solidFill>
                  <a:srgbClr val="573F34"/>
                </a:solidFill>
                <a:latin typeface="Arial"/>
                <a:ea typeface="Arial"/>
                <a:cs typeface="Arial"/>
                <a:sym typeface="Arial"/>
              </a:defRPr>
            </a:pPr>
            <a:r>
              <a:rPr sz="2800" dirty="0" smtClean="0">
                <a:solidFill>
                  <a:srgbClr val="583F34"/>
                </a:solidFill>
              </a:rPr>
              <a:t>Thanks!</a:t>
            </a:r>
            <a:endParaRPr lang="en-US" sz="2800" dirty="0" smtClean="0">
              <a:solidFill>
                <a:srgbClr val="583F34"/>
              </a:solidFill>
            </a:endParaRPr>
          </a:p>
          <a:p>
            <a:pPr algn="l" defTabSz="457200">
              <a:spcBef>
                <a:spcPts val="800"/>
              </a:spcBef>
              <a:defRPr sz="2100">
                <a:solidFill>
                  <a:srgbClr val="573F34"/>
                </a:solidFill>
                <a:latin typeface="Arial"/>
                <a:ea typeface="Arial"/>
                <a:cs typeface="Arial"/>
                <a:sym typeface="Arial"/>
              </a:defRPr>
            </a:pPr>
            <a:r>
              <a:rPr sz="2800" dirty="0" smtClean="0">
                <a:solidFill>
                  <a:srgbClr val="583F34"/>
                </a:solidFill>
              </a:rPr>
              <a:t>The </a:t>
            </a:r>
            <a:r>
              <a:rPr sz="2800" dirty="0">
                <a:solidFill>
                  <a:srgbClr val="583F34"/>
                </a:solidFill>
              </a:rPr>
              <a:t>MBER team </a:t>
            </a:r>
          </a:p>
        </p:txBody>
      </p:sp>
    </p:spTree>
    <p:extLst>
      <p:ext uri="{BB962C8B-B14F-4D97-AF65-F5344CB8AC3E}">
        <p14:creationId xmlns:p14="http://schemas.microsoft.com/office/powerpoint/2010/main" val="252575283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LS01 </a:t>
            </a:r>
            <a:r>
              <a:rPr lang="en-US" sz="2400" dirty="0">
                <a:solidFill>
                  <a:schemeClr val="bg1"/>
                </a:solidFill>
                <a:latin typeface="Arial" panose="020B0604020202020204" pitchFamily="34" charset="0"/>
                <a:cs typeface="Arial" panose="020B0604020202020204" pitchFamily="34" charset="0"/>
              </a:rPr>
              <a:t>Teacher Resource: </a:t>
            </a:r>
            <a:r>
              <a:rPr lang="en-US" sz="2400" dirty="0" smtClean="0">
                <a:solidFill>
                  <a:schemeClr val="bg1"/>
                </a:solidFill>
                <a:latin typeface="Arial" panose="020B0604020202020204" pitchFamily="34" charset="0"/>
                <a:cs typeface="Arial" panose="020B0604020202020204" pitchFamily="34" charset="0"/>
              </a:rPr>
              <a:t>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smtClean="0">
                <a:solidFill>
                  <a:srgbClr val="583F34"/>
                </a:solidFill>
              </a:rPr>
              <a:t>What did we figure out? </a:t>
            </a:r>
            <a:endParaRPr lang="en-US" sz="2000" b="1" dirty="0">
              <a:solidFill>
                <a:srgbClr val="583F34"/>
              </a:solidFill>
            </a:endParaRPr>
          </a:p>
          <a:p>
            <a:pPr marL="0" indent="0">
              <a:buNone/>
            </a:pPr>
            <a:r>
              <a:rPr lang="en-US" sz="2000" dirty="0">
                <a:solidFill>
                  <a:srgbClr val="583F34"/>
                </a:solidFill>
              </a:rPr>
              <a:t>We’ve established some ideas around matter and energy in plants, but we have a number of questions, especially regarding the role of CO</a:t>
            </a:r>
            <a:r>
              <a:rPr lang="en-US" sz="2000" baseline="-25000" dirty="0">
                <a:solidFill>
                  <a:srgbClr val="583F34"/>
                </a:solidFill>
              </a:rPr>
              <a:t>2</a:t>
            </a:r>
            <a:r>
              <a:rPr lang="en-US" sz="2000" dirty="0">
                <a:solidFill>
                  <a:srgbClr val="583F34"/>
                </a:solidFill>
              </a:rPr>
              <a:t>.</a:t>
            </a: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P</a:t>
            </a:r>
            <a:r>
              <a:rPr lang="en-US" sz="1600" b="1" dirty="0" smtClean="0">
                <a:solidFill>
                  <a:srgbClr val="583F34"/>
                </a:solidFill>
              </a:rPr>
              <a:t> LS01 Teacher Reflection Notes:</a:t>
            </a:r>
          </a:p>
          <a:p>
            <a:pPr marL="0" indent="0">
              <a:buNone/>
            </a:pPr>
            <a:endParaRPr lang="en-US" sz="1600" dirty="0" smtClean="0">
              <a:solidFill>
                <a:srgbClr val="583F34"/>
              </a:solidFill>
            </a:endParaRPr>
          </a:p>
          <a:p>
            <a:pPr marL="0" indent="0">
              <a:buNone/>
            </a:pPr>
            <a:r>
              <a:rPr lang="en-US" sz="1600" i="1" dirty="0" smtClean="0">
                <a:solidFill>
                  <a:srgbClr val="583F34"/>
                </a:solidFill>
              </a:rPr>
              <a:t>Things that went well…</a:t>
            </a:r>
          </a:p>
          <a:p>
            <a:pPr marL="0" indent="0">
              <a:buNone/>
            </a:pPr>
            <a:endParaRPr lang="en-US" sz="1600" i="1" dirty="0" smtClean="0">
              <a:solidFill>
                <a:srgbClr val="583F34"/>
              </a:solidFill>
            </a:endParaRPr>
          </a:p>
          <a:p>
            <a:pPr marL="0" indent="0">
              <a:buNone/>
            </a:pPr>
            <a:r>
              <a:rPr lang="en-US" sz="1600" i="1" dirty="0" smtClean="0">
                <a:solidFill>
                  <a:srgbClr val="583F34"/>
                </a:solidFill>
              </a:rPr>
              <a:t>Things I would change…</a:t>
            </a:r>
          </a:p>
          <a:p>
            <a:pPr marL="0" indent="0">
              <a:buNone/>
            </a:pPr>
            <a:endParaRPr lang="en-US" sz="1600" i="1" dirty="0" smtClean="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grpSp>
        <p:nvGrpSpPr>
          <p:cNvPr id="13" name="Group 12"/>
          <p:cNvGrpSpPr/>
          <p:nvPr/>
        </p:nvGrpSpPr>
        <p:grpSpPr>
          <a:xfrm>
            <a:off x="6285289" y="710684"/>
            <a:ext cx="2571024" cy="2190241"/>
            <a:chOff x="1029484" y="1311626"/>
            <a:chExt cx="2571024" cy="2190241"/>
          </a:xfrm>
          <a:noFill/>
        </p:grpSpPr>
        <p:sp>
          <p:nvSpPr>
            <p:cNvPr id="15" name="Triangle 39"/>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7" name="Rectangle 16"/>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18" name="Rectangle 17"/>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19" name="Rectangle 18"/>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
        <p:nvSpPr>
          <p:cNvPr id="20" name="Oval 19"/>
          <p:cNvSpPr/>
          <p:nvPr/>
        </p:nvSpPr>
        <p:spPr>
          <a:xfrm>
            <a:off x="8276386" y="2467641"/>
            <a:ext cx="466455" cy="466455"/>
          </a:xfrm>
          <a:prstGeom prst="ellipse">
            <a:avLst/>
          </a:prstGeom>
          <a:noFill/>
          <a:ln w="19050">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173511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LS02 </a:t>
            </a:r>
            <a:r>
              <a:rPr lang="en-US" sz="2400" dirty="0">
                <a:solidFill>
                  <a:schemeClr val="bg1"/>
                </a:solidFill>
                <a:latin typeface="Arial" panose="020B0604020202020204" pitchFamily="34" charset="0"/>
                <a:cs typeface="Arial" panose="020B0604020202020204" pitchFamily="34" charset="0"/>
              </a:rPr>
              <a:t>Teacher Resource: Learning Segment </a:t>
            </a:r>
            <a:r>
              <a:rPr lang="en-US" sz="2400" dirty="0" smtClean="0">
                <a:solidFill>
                  <a:schemeClr val="bg1"/>
                </a:solidFill>
                <a:latin typeface="Arial" panose="020B0604020202020204" pitchFamily="34" charset="0"/>
                <a:cs typeface="Arial" panose="020B0604020202020204" pitchFamily="34" charset="0"/>
              </a:rPr>
              <a:t>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smtClean="0">
                <a:solidFill>
                  <a:srgbClr val="583F34"/>
                </a:solidFill>
              </a:rPr>
              <a:t>Q</a:t>
            </a:r>
            <a:r>
              <a:rPr lang="en-US" sz="2000" b="1" dirty="0" smtClean="0">
                <a:solidFill>
                  <a:srgbClr val="583F34"/>
                </a:solidFill>
                <a:sym typeface="Wingdings" panose="05000000000000000000" pitchFamily="2" charset="2"/>
              </a:rPr>
              <a:t>P</a:t>
            </a:r>
            <a:r>
              <a:rPr lang="en-US" sz="2000" b="1" dirty="0" smtClean="0">
                <a:solidFill>
                  <a:srgbClr val="583F34"/>
                </a:solidFill>
              </a:rPr>
              <a:t>: </a:t>
            </a:r>
            <a:r>
              <a:rPr lang="en-US" sz="2000" dirty="0" smtClean="0">
                <a:solidFill>
                  <a:srgbClr val="583F34"/>
                </a:solidFill>
              </a:rPr>
              <a:t>We </a:t>
            </a:r>
            <a:r>
              <a:rPr lang="en-US" sz="2000" dirty="0">
                <a:solidFill>
                  <a:srgbClr val="583F34"/>
                </a:solidFill>
              </a:rPr>
              <a:t>set aside some of our questions in favor of addressing a central idea, “What is the role of CO</a:t>
            </a:r>
            <a:r>
              <a:rPr lang="en-US" sz="2000" baseline="-25000" dirty="0">
                <a:solidFill>
                  <a:srgbClr val="583F34"/>
                </a:solidFill>
              </a:rPr>
              <a:t>2</a:t>
            </a:r>
            <a:r>
              <a:rPr lang="en-US" sz="2000" dirty="0">
                <a:solidFill>
                  <a:srgbClr val="583F34"/>
                </a:solidFill>
              </a:rPr>
              <a:t> with plants?” Students design, set-up and execute an investigation to look at CO</a:t>
            </a:r>
            <a:r>
              <a:rPr lang="en-US" sz="2000" baseline="-25000" dirty="0">
                <a:solidFill>
                  <a:srgbClr val="583F34"/>
                </a:solidFill>
              </a:rPr>
              <a:t>2</a:t>
            </a:r>
            <a:r>
              <a:rPr lang="en-US" sz="2000" dirty="0">
                <a:solidFill>
                  <a:srgbClr val="583F34"/>
                </a:solidFill>
              </a:rPr>
              <a:t> output and uptake in an aquatic plant in both light and dark conditions.</a:t>
            </a:r>
          </a:p>
        </p:txBody>
      </p:sp>
      <p:sp>
        <p:nvSpPr>
          <p:cNvPr id="31" name="TextBox 30"/>
          <p:cNvSpPr txBox="1"/>
          <p:nvPr/>
        </p:nvSpPr>
        <p:spPr>
          <a:xfrm>
            <a:off x="3022333" y="1089944"/>
            <a:ext cx="5998245" cy="369332"/>
          </a:xfrm>
          <a:prstGeom prst="rect">
            <a:avLst/>
          </a:prstGeom>
          <a:noFill/>
        </p:spPr>
        <p:txBody>
          <a:bodyPr wrap="square" rtlCol="0">
            <a:spAutoFit/>
          </a:bodyPr>
          <a:lstStyle/>
          <a:p>
            <a:r>
              <a:rPr lang="en-US" dirty="0" smtClean="0">
                <a:solidFill>
                  <a:srgbClr val="583F34"/>
                </a:solidFill>
              </a:rPr>
              <a:t>Time: 110 minutes</a:t>
            </a:r>
          </a:p>
        </p:txBody>
      </p:sp>
      <p:sp>
        <p:nvSpPr>
          <p:cNvPr id="2" name="Rectangle 1"/>
          <p:cNvSpPr/>
          <p:nvPr/>
        </p:nvSpPr>
        <p:spPr>
          <a:xfrm>
            <a:off x="282908" y="3454961"/>
            <a:ext cx="3831892" cy="3046988"/>
          </a:xfrm>
          <a:prstGeom prst="rect">
            <a:avLst/>
          </a:prstGeom>
        </p:spPr>
        <p:txBody>
          <a:bodyPr wrap="square">
            <a:spAutoFit/>
          </a:bodyPr>
          <a:lstStyle/>
          <a:p>
            <a:r>
              <a:rPr lang="en-US" sz="1600" i="1" u="sng" dirty="0" smtClean="0">
                <a:solidFill>
                  <a:srgbClr val="583F34"/>
                </a:solidFill>
              </a:rPr>
              <a:t>Resources you </a:t>
            </a:r>
            <a:r>
              <a:rPr lang="en-US" sz="1600" i="1" u="sng" dirty="0">
                <a:solidFill>
                  <a:srgbClr val="583F34"/>
                </a:solidFill>
              </a:rPr>
              <a:t>will need:</a:t>
            </a:r>
          </a:p>
          <a:p>
            <a:r>
              <a:rPr lang="en-US" sz="1600" dirty="0">
                <a:solidFill>
                  <a:srgbClr val="583F34"/>
                </a:solidFill>
                <a:cs typeface="Arial" panose="020B0604020202020204" pitchFamily="34" charset="0"/>
              </a:rPr>
              <a:t>P </a:t>
            </a:r>
            <a:r>
              <a:rPr lang="en-US" sz="1600" dirty="0" smtClean="0">
                <a:solidFill>
                  <a:srgbClr val="583F34"/>
                </a:solidFill>
                <a:cs typeface="Arial" panose="020B0604020202020204" pitchFamily="34" charset="0"/>
              </a:rPr>
              <a:t>02 </a:t>
            </a:r>
            <a:r>
              <a:rPr lang="en-US" sz="1600" dirty="0">
                <a:solidFill>
                  <a:srgbClr val="583F34"/>
                </a:solidFill>
                <a:cs typeface="Arial" panose="020B0604020202020204" pitchFamily="34" charset="0"/>
              </a:rPr>
              <a:t>Photosynthesis Lab </a:t>
            </a:r>
          </a:p>
          <a:p>
            <a:r>
              <a:rPr lang="en-US" sz="1600" dirty="0">
                <a:solidFill>
                  <a:srgbClr val="583F34"/>
                </a:solidFill>
                <a:cs typeface="Arial" panose="020B0604020202020204" pitchFamily="34" charset="0"/>
              </a:rPr>
              <a:t>P </a:t>
            </a:r>
            <a:r>
              <a:rPr lang="en-US" sz="1600" dirty="0" smtClean="0">
                <a:solidFill>
                  <a:srgbClr val="583F34"/>
                </a:solidFill>
                <a:cs typeface="Arial" panose="020B0604020202020204" pitchFamily="34" charset="0"/>
              </a:rPr>
              <a:t>02 </a:t>
            </a:r>
            <a:r>
              <a:rPr lang="en-US" sz="1600" dirty="0">
                <a:solidFill>
                  <a:srgbClr val="583F34"/>
                </a:solidFill>
                <a:cs typeface="Arial" panose="020B0604020202020204" pitchFamily="34" charset="0"/>
              </a:rPr>
              <a:t>Photosynthesis Lab TEACHER GUIDE</a:t>
            </a:r>
          </a:p>
          <a:p>
            <a:r>
              <a:rPr lang="en-US" sz="1600" dirty="0">
                <a:solidFill>
                  <a:srgbClr val="583F34"/>
                </a:solidFill>
                <a:cs typeface="Arial" panose="020B0604020202020204" pitchFamily="34" charset="0"/>
              </a:rPr>
              <a:t>Per Lab Group:</a:t>
            </a:r>
          </a:p>
          <a:p>
            <a:r>
              <a:rPr lang="en-US" sz="1600" dirty="0">
                <a:solidFill>
                  <a:srgbClr val="583F34"/>
                </a:solidFill>
                <a:cs typeface="Arial" panose="020B0604020202020204" pitchFamily="34" charset="0"/>
              </a:rPr>
              <a:t>Dark and Light Test Tube Coloring Pages</a:t>
            </a:r>
          </a:p>
          <a:p>
            <a:r>
              <a:rPr lang="en-US" sz="1600" dirty="0">
                <a:solidFill>
                  <a:srgbClr val="583F34"/>
                </a:solidFill>
                <a:cs typeface="Arial" panose="020B0604020202020204" pitchFamily="34" charset="0"/>
              </a:rPr>
              <a:t>Markers, poster paper, etc. as outlined in the teacher guide</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endParaRPr lang="en-US" sz="1600" dirty="0" smtClean="0">
              <a:solidFill>
                <a:srgbClr val="583F34"/>
              </a:solidFill>
            </a:endParaRPr>
          </a:p>
          <a:p>
            <a:endParaRPr lang="en-US" sz="1600" dirty="0">
              <a:solidFill>
                <a:srgbClr val="583F34"/>
              </a:solidFill>
            </a:endParaRPr>
          </a:p>
          <a:p>
            <a:r>
              <a:rPr lang="en-US" sz="1600" i="1" u="sng" dirty="0" smtClean="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rPr>
              <a:t>Notes and Details:</a:t>
            </a:r>
          </a:p>
          <a:p>
            <a:pPr marL="0" indent="0">
              <a:buNone/>
            </a:pPr>
            <a:r>
              <a:rPr lang="en-US" sz="1600" dirty="0" smtClean="0">
                <a:solidFill>
                  <a:srgbClr val="583F34"/>
                </a:solidFill>
              </a:rPr>
              <a:t>This learning segment gives students a chance to engage in the science and engineering practice of designing an investigation. Students </a:t>
            </a:r>
            <a:r>
              <a:rPr lang="en-US" sz="1600" dirty="0">
                <a:solidFill>
                  <a:srgbClr val="583F34"/>
                </a:solidFill>
              </a:rPr>
              <a:t>plan and execute an experiment to determine whether plants give off and/or take in CO</a:t>
            </a:r>
            <a:r>
              <a:rPr lang="en-US" sz="1600" baseline="-25000" dirty="0">
                <a:solidFill>
                  <a:srgbClr val="583F34"/>
                </a:solidFill>
              </a:rPr>
              <a:t>2</a:t>
            </a:r>
            <a:r>
              <a:rPr lang="en-US" sz="1600" dirty="0">
                <a:solidFill>
                  <a:srgbClr val="583F34"/>
                </a:solidFill>
              </a:rPr>
              <a:t> and to establish the role of light. All of the information needed to prepare the classroom and students for the lab is in </a:t>
            </a:r>
            <a:r>
              <a:rPr lang="en-US" sz="1600" dirty="0" smtClean="0">
                <a:solidFill>
                  <a:srgbClr val="583F34"/>
                </a:solidFill>
              </a:rPr>
              <a:t>the separate </a:t>
            </a:r>
            <a:r>
              <a:rPr lang="en-US" sz="1600" dirty="0">
                <a:solidFill>
                  <a:srgbClr val="583F34"/>
                </a:solidFill>
              </a:rPr>
              <a:t>Teacher </a:t>
            </a:r>
            <a:r>
              <a:rPr lang="en-US" sz="1600" dirty="0" smtClean="0">
                <a:solidFill>
                  <a:srgbClr val="583F34"/>
                </a:solidFill>
              </a:rPr>
              <a:t>Guide. </a:t>
            </a:r>
            <a:r>
              <a:rPr lang="en-US" sz="1600" dirty="0">
                <a:solidFill>
                  <a:srgbClr val="583F34"/>
                </a:solidFill>
              </a:rPr>
              <a:t>The objective of this segment is to give students experience designing an experiment. </a:t>
            </a:r>
          </a:p>
          <a:p>
            <a:pPr marL="0" indent="0">
              <a:buNone/>
            </a:pPr>
            <a:r>
              <a:rPr lang="en-US" sz="1600" dirty="0">
                <a:solidFill>
                  <a:srgbClr val="583F34"/>
                </a:solidFill>
              </a:rPr>
              <a:t>	</a:t>
            </a:r>
            <a:r>
              <a:rPr lang="en-US" sz="1600" dirty="0" smtClean="0">
                <a:solidFill>
                  <a:srgbClr val="583F34"/>
                </a:solidFill>
              </a:rPr>
              <a:t>			&lt;continued on next slide&gt;</a:t>
            </a:r>
            <a:endParaRPr lang="en-US" sz="1600" dirty="0">
              <a:solidFill>
                <a:srgbClr val="583F34"/>
              </a:solidFill>
            </a:endParaRPr>
          </a:p>
        </p:txBody>
      </p:sp>
      <p:grpSp>
        <p:nvGrpSpPr>
          <p:cNvPr id="21" name="Group 20"/>
          <p:cNvGrpSpPr/>
          <p:nvPr/>
        </p:nvGrpSpPr>
        <p:grpSpPr>
          <a:xfrm>
            <a:off x="451309" y="857759"/>
            <a:ext cx="2571024" cy="2190241"/>
            <a:chOff x="1029484" y="1311626"/>
            <a:chExt cx="2571024" cy="2190241"/>
          </a:xfrm>
          <a:noFill/>
        </p:grpSpPr>
        <p:sp>
          <p:nvSpPr>
            <p:cNvPr id="28"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cxnSp>
        <p:nvCxnSpPr>
          <p:cNvPr id="33" name="Straight Arrow Connector 32"/>
          <p:cNvCxnSpPr>
            <a:stCxn id="32" idx="1"/>
            <a:endCxn id="30" idx="3"/>
          </p:cNvCxnSpPr>
          <p:nvPr/>
        </p:nvCxnSpPr>
        <p:spPr>
          <a:xfrm flipH="1">
            <a:off x="769025" y="2847944"/>
            <a:ext cx="1727537" cy="1"/>
          </a:xfrm>
          <a:prstGeom prst="straightConnector1">
            <a:avLst/>
          </a:prstGeom>
          <a:noFill/>
          <a:ln w="31750" cap="flat">
            <a:solidFill>
              <a:srgbClr val="CB5904"/>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58331274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LS02 </a:t>
            </a:r>
            <a:r>
              <a:rPr lang="en-US" sz="2400" dirty="0">
                <a:solidFill>
                  <a:schemeClr val="bg1"/>
                </a:solidFill>
              </a:rPr>
              <a:t>Teacher Resource: </a:t>
            </a:r>
            <a:r>
              <a:rPr lang="en-US" sz="2400" dirty="0" smtClean="0">
                <a:solidFill>
                  <a:schemeClr val="bg1"/>
                </a:solidFill>
              </a:rPr>
              <a:t>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smtClean="0">
                <a:solidFill>
                  <a:srgbClr val="583F34"/>
                </a:solidFill>
              </a:rPr>
              <a:t>Notes and Details (continued):</a:t>
            </a:r>
          </a:p>
          <a:p>
            <a:pPr marL="0" lvl="0" indent="0">
              <a:buNone/>
            </a:pPr>
            <a:r>
              <a:rPr lang="en-US" sz="1600" dirty="0">
                <a:solidFill>
                  <a:srgbClr val="583F34"/>
                </a:solidFill>
              </a:rPr>
              <a:t>They must figure out how to set it up so it will provide the information they need to answer the experimental questions. They must grapple with what controls they will need. They first think it through individually on their prelab, then share their thinking with their group members before deciding on a final plan. Typically they do the prelab for homework, then spend about 30 minutes sharing their ideas and deciding on their final plan. Once groups have decided on their plan they color the </a:t>
            </a:r>
            <a:r>
              <a:rPr lang="en-US" sz="1600" dirty="0" smtClean="0">
                <a:solidFill>
                  <a:srgbClr val="583F34"/>
                </a:solidFill>
              </a:rPr>
              <a:t>“Start” </a:t>
            </a:r>
            <a:r>
              <a:rPr lang="en-US" sz="1600" dirty="0">
                <a:solidFill>
                  <a:srgbClr val="583F34"/>
                </a:solidFill>
              </a:rPr>
              <a:t>row of their Dark and Light test tube coloring sheets accordingly. These will ultimately be pasted on the poster they will create at the end to show their results. </a:t>
            </a:r>
            <a:endParaRPr lang="en-US" sz="1600" dirty="0" smtClean="0">
              <a:solidFill>
                <a:srgbClr val="583F34"/>
              </a:solidFill>
            </a:endParaRPr>
          </a:p>
          <a:p>
            <a:pPr marL="0" indent="0">
              <a:buNone/>
            </a:pPr>
            <a:r>
              <a:rPr lang="en-US" sz="1600" dirty="0">
                <a:solidFill>
                  <a:srgbClr val="583F34"/>
                </a:solidFill>
              </a:rPr>
              <a:t>Not all groups will come up with perfectly designed </a:t>
            </a:r>
            <a:r>
              <a:rPr lang="en-US" sz="1600" dirty="0" smtClean="0">
                <a:solidFill>
                  <a:srgbClr val="583F34"/>
                </a:solidFill>
              </a:rPr>
              <a:t>experiments, </a:t>
            </a:r>
            <a:r>
              <a:rPr lang="en-US" sz="1600" dirty="0">
                <a:solidFill>
                  <a:srgbClr val="583F34"/>
                </a:solidFill>
              </a:rPr>
              <a:t>of course. A common mistake is to leave out one or more controls. It is tempting to try to guide them to fix the problem before they set up the experiment, but far better to let them discover </a:t>
            </a:r>
            <a:r>
              <a:rPr lang="en-US" sz="1600" dirty="0" smtClean="0">
                <a:solidFill>
                  <a:srgbClr val="583F34"/>
                </a:solidFill>
              </a:rPr>
              <a:t>the problems for </a:t>
            </a:r>
            <a:r>
              <a:rPr lang="en-US" sz="1600" dirty="0">
                <a:solidFill>
                  <a:srgbClr val="583F34"/>
                </a:solidFill>
              </a:rPr>
              <a:t>themselves when they are not able to make sense of their results at the end. Struggling with this will help them understand why that control was needed in the first place and will make a far more enduring impression than if the teacher had just told them at the outset</a:t>
            </a:r>
            <a:r>
              <a:rPr lang="en-US" sz="1600" dirty="0" smtClean="0">
                <a:solidFill>
                  <a:srgbClr val="583F34"/>
                </a:solidFill>
              </a:rPr>
              <a:t>. </a:t>
            </a:r>
            <a:r>
              <a:rPr lang="en-US" sz="1600" dirty="0">
                <a:solidFill>
                  <a:srgbClr val="583F34"/>
                </a:solidFill>
              </a:rPr>
              <a:t>T</a:t>
            </a:r>
            <a:r>
              <a:rPr lang="en-US" sz="1600" dirty="0" smtClean="0">
                <a:solidFill>
                  <a:srgbClr val="583F34"/>
                </a:solidFill>
              </a:rPr>
              <a:t>he class is usually able to work together to make sense of what is happening with the lab even if a couple of groups make some procedural mistakes.</a:t>
            </a:r>
            <a:endParaRPr lang="en-US" sz="1600" i="1" dirty="0">
              <a:solidFill>
                <a:srgbClr val="583F34"/>
              </a:solidFill>
              <a:latin typeface="Arial" panose="020B0604020202020204" pitchFamily="34" charset="0"/>
              <a:cs typeface="Arial" panose="020B0604020202020204" pitchFamily="34" charset="0"/>
            </a:endParaRPr>
          </a:p>
          <a:p>
            <a:pPr marL="0" lvl="0" indent="0">
              <a:buNone/>
            </a:pPr>
            <a:endParaRPr lang="en-US" sz="1600" dirty="0">
              <a:solidFill>
                <a:srgbClr val="583F34"/>
              </a:solidFill>
            </a:endParaRPr>
          </a:p>
        </p:txBody>
      </p:sp>
    </p:spTree>
    <p:extLst>
      <p:ext uri="{BB962C8B-B14F-4D97-AF65-F5344CB8AC3E}">
        <p14:creationId xmlns:p14="http://schemas.microsoft.com/office/powerpoint/2010/main" val="117049301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9080" y="2332672"/>
            <a:ext cx="8884920" cy="1470025"/>
          </a:xfrm>
        </p:spPr>
        <p:txBody>
          <a:bodyPr>
            <a:normAutofit/>
          </a:bodyPr>
          <a:lstStyle/>
          <a:p>
            <a:r>
              <a:rPr lang="en-US" dirty="0" smtClean="0">
                <a:solidFill>
                  <a:srgbClr val="256800"/>
                </a:solidFill>
              </a:rPr>
              <a:t>What’s going on with CO</a:t>
            </a:r>
            <a:r>
              <a:rPr lang="en-US" baseline="-25000" dirty="0" smtClean="0">
                <a:solidFill>
                  <a:srgbClr val="256800"/>
                </a:solidFill>
              </a:rPr>
              <a:t>2</a:t>
            </a:r>
            <a:r>
              <a:rPr lang="en-US" dirty="0" smtClean="0">
                <a:solidFill>
                  <a:srgbClr val="256800"/>
                </a:solidFill>
              </a:rPr>
              <a:t> and plants? </a:t>
            </a:r>
            <a:endParaRPr lang="en-US" dirty="0">
              <a:solidFill>
                <a:srgbClr val="256800"/>
              </a:solidFill>
            </a:endParaRPr>
          </a:p>
        </p:txBody>
      </p:sp>
      <p:sp>
        <p:nvSpPr>
          <p:cNvPr id="3" name="Subtitle 2"/>
          <p:cNvSpPr>
            <a:spLocks noGrp="1"/>
          </p:cNvSpPr>
          <p:nvPr>
            <p:ph type="subTitle" idx="1"/>
          </p:nvPr>
        </p:nvSpPr>
        <p:spPr>
          <a:xfrm>
            <a:off x="1295400" y="845820"/>
            <a:ext cx="6400800" cy="1752600"/>
          </a:xfrm>
        </p:spPr>
        <p:txBody>
          <a:bodyPr/>
          <a:lstStyle/>
          <a:p>
            <a:r>
              <a:rPr lang="en-US" dirty="0" smtClean="0"/>
              <a:t>Investigation:</a:t>
            </a:r>
            <a:endParaRPr lang="en-US" dirty="0"/>
          </a:p>
        </p:txBody>
      </p:sp>
      <p:sp>
        <p:nvSpPr>
          <p:cNvPr id="4" name="Subtitle 2"/>
          <p:cNvSpPr txBox="1">
            <a:spLocks/>
          </p:cNvSpPr>
          <p:nvPr/>
        </p:nvSpPr>
        <p:spPr>
          <a:xfrm>
            <a:off x="1289538" y="3802697"/>
            <a:ext cx="64008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endParaRPr lang="en-US" dirty="0"/>
          </a:p>
        </p:txBody>
      </p:sp>
    </p:spTree>
    <p:extLst>
      <p:ext uri="{BB962C8B-B14F-4D97-AF65-F5344CB8AC3E}">
        <p14:creationId xmlns:p14="http://schemas.microsoft.com/office/powerpoint/2010/main" val="193697935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solidFill>
                  <a:srgbClr val="256800"/>
                </a:solidFill>
              </a:rPr>
              <a:t>Addressing some of </a:t>
            </a:r>
            <a:br>
              <a:rPr lang="en-US" dirty="0" smtClean="0">
                <a:solidFill>
                  <a:srgbClr val="256800"/>
                </a:solidFill>
              </a:rPr>
            </a:br>
            <a:r>
              <a:rPr lang="en-US" dirty="0" smtClean="0">
                <a:solidFill>
                  <a:srgbClr val="256800"/>
                </a:solidFill>
              </a:rPr>
              <a:t>our questions about plants…</a:t>
            </a:r>
            <a:endParaRPr lang="en-US" dirty="0">
              <a:solidFill>
                <a:srgbClr val="00B0F0"/>
              </a:solidFill>
            </a:endParaRPr>
          </a:p>
        </p:txBody>
      </p:sp>
      <p:sp>
        <p:nvSpPr>
          <p:cNvPr id="5" name="Content Placeholder 4"/>
          <p:cNvSpPr>
            <a:spLocks noGrp="1"/>
          </p:cNvSpPr>
          <p:nvPr>
            <p:ph idx="1"/>
          </p:nvPr>
        </p:nvSpPr>
        <p:spPr>
          <a:xfrm>
            <a:off x="457200" y="2057400"/>
            <a:ext cx="8229600" cy="4525963"/>
          </a:xfrm>
        </p:spPr>
        <p:txBody>
          <a:bodyPr>
            <a:normAutofit/>
          </a:bodyPr>
          <a:lstStyle/>
          <a:p>
            <a:r>
              <a:rPr lang="en-US" sz="2800" dirty="0" smtClean="0">
                <a:solidFill>
                  <a:srgbClr val="583F34"/>
                </a:solidFill>
                <a:latin typeface="Arial"/>
                <a:cs typeface="Arial"/>
              </a:rPr>
              <a:t>Which of our questions have to do with Carbon Dioxide? </a:t>
            </a:r>
          </a:p>
          <a:p>
            <a:endParaRPr lang="en-US" sz="2800" dirty="0">
              <a:solidFill>
                <a:srgbClr val="583F34"/>
              </a:solidFill>
              <a:latin typeface="Arial"/>
              <a:cs typeface="Arial"/>
            </a:endParaRPr>
          </a:p>
          <a:p>
            <a:pPr marL="0" indent="0" algn="ctr">
              <a:buNone/>
            </a:pPr>
            <a:r>
              <a:rPr lang="en-US" sz="2800" dirty="0" smtClean="0">
                <a:solidFill>
                  <a:schemeClr val="accent6">
                    <a:lumMod val="75000"/>
                  </a:schemeClr>
                </a:solidFill>
                <a:latin typeface="Arial"/>
                <a:cs typeface="Arial"/>
              </a:rPr>
              <a:t>[list them here from your class discussion]</a:t>
            </a:r>
            <a:endParaRPr lang="en-US" sz="2400" dirty="0" smtClean="0">
              <a:solidFill>
                <a:schemeClr val="accent6">
                  <a:lumMod val="75000"/>
                </a:schemeClr>
              </a:solidFill>
              <a:latin typeface="Arial"/>
              <a:cs typeface="Arial"/>
            </a:endParaRPr>
          </a:p>
        </p:txBody>
      </p:sp>
    </p:spTree>
    <p:extLst>
      <p:ext uri="{BB962C8B-B14F-4D97-AF65-F5344CB8AC3E}">
        <p14:creationId xmlns:p14="http://schemas.microsoft.com/office/powerpoint/2010/main" val="30750038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left)">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lstStyle/>
          <a:p>
            <a:r>
              <a:rPr lang="en-US" dirty="0">
                <a:solidFill>
                  <a:srgbClr val="256800"/>
                </a:solidFill>
              </a:rPr>
              <a:t>What’s going on with CO</a:t>
            </a:r>
            <a:r>
              <a:rPr lang="en-US" baseline="-25000" dirty="0">
                <a:solidFill>
                  <a:srgbClr val="256800"/>
                </a:solidFill>
              </a:rPr>
              <a:t>2</a:t>
            </a:r>
            <a:r>
              <a:rPr lang="en-US" dirty="0">
                <a:solidFill>
                  <a:srgbClr val="256800"/>
                </a:solidFill>
              </a:rPr>
              <a:t> and plants? </a:t>
            </a:r>
            <a:endParaRPr lang="en-US" dirty="0">
              <a:solidFill>
                <a:srgbClr val="00B0F0"/>
              </a:solidFill>
            </a:endParaRPr>
          </a:p>
        </p:txBody>
      </p:sp>
      <p:sp>
        <p:nvSpPr>
          <p:cNvPr id="5" name="Content Placeholder 4"/>
          <p:cNvSpPr>
            <a:spLocks noGrp="1"/>
          </p:cNvSpPr>
          <p:nvPr>
            <p:ph idx="1"/>
          </p:nvPr>
        </p:nvSpPr>
        <p:spPr/>
        <p:txBody>
          <a:bodyPr>
            <a:normAutofit fontScale="92500" lnSpcReduction="20000"/>
          </a:bodyPr>
          <a:lstStyle/>
          <a:p>
            <a:r>
              <a:rPr lang="en-US" sz="2800" dirty="0">
                <a:solidFill>
                  <a:srgbClr val="583F34"/>
                </a:solidFill>
                <a:latin typeface="Arial"/>
                <a:cs typeface="Arial"/>
              </a:rPr>
              <a:t>You will be provided </a:t>
            </a:r>
            <a:r>
              <a:rPr lang="en-US" sz="2800" dirty="0" smtClean="0">
                <a:solidFill>
                  <a:srgbClr val="583F34"/>
                </a:solidFill>
                <a:latin typeface="Arial"/>
                <a:cs typeface="Arial"/>
              </a:rPr>
              <a:t>with the materials </a:t>
            </a:r>
            <a:r>
              <a:rPr lang="en-US" sz="2800" dirty="0">
                <a:solidFill>
                  <a:srgbClr val="583F34"/>
                </a:solidFill>
                <a:latin typeface="Arial"/>
                <a:cs typeface="Arial"/>
              </a:rPr>
              <a:t>you may need to try to answer these </a:t>
            </a:r>
            <a:r>
              <a:rPr lang="en-US" sz="2800" dirty="0" smtClean="0">
                <a:solidFill>
                  <a:srgbClr val="583F34"/>
                </a:solidFill>
                <a:latin typeface="Arial"/>
                <a:cs typeface="Arial"/>
              </a:rPr>
              <a:t>questions.</a:t>
            </a:r>
          </a:p>
          <a:p>
            <a:endParaRPr lang="en-US" sz="2800" dirty="0" smtClean="0">
              <a:solidFill>
                <a:srgbClr val="583F34"/>
              </a:solidFill>
              <a:latin typeface="Arial"/>
              <a:cs typeface="Arial"/>
            </a:endParaRPr>
          </a:p>
          <a:p>
            <a:r>
              <a:rPr lang="en-US" sz="2800" dirty="0" smtClean="0">
                <a:solidFill>
                  <a:srgbClr val="583F34"/>
                </a:solidFill>
                <a:latin typeface="Arial"/>
                <a:cs typeface="Arial"/>
              </a:rPr>
              <a:t>You </a:t>
            </a:r>
            <a:r>
              <a:rPr lang="en-US" sz="2800" dirty="0">
                <a:solidFill>
                  <a:srgbClr val="583F34"/>
                </a:solidFill>
                <a:latin typeface="Arial"/>
                <a:cs typeface="Arial"/>
              </a:rPr>
              <a:t>will decide how you wish to set up your test tubes to give you the information you </a:t>
            </a:r>
            <a:r>
              <a:rPr lang="en-US" sz="2800" dirty="0" smtClean="0">
                <a:solidFill>
                  <a:srgbClr val="583F34"/>
                </a:solidFill>
                <a:latin typeface="Arial"/>
                <a:cs typeface="Arial"/>
              </a:rPr>
              <a:t>want. </a:t>
            </a:r>
          </a:p>
          <a:p>
            <a:endParaRPr lang="en-US" sz="2800" dirty="0" smtClean="0">
              <a:solidFill>
                <a:srgbClr val="583F34"/>
              </a:solidFill>
              <a:latin typeface="Arial"/>
              <a:cs typeface="Arial"/>
            </a:endParaRPr>
          </a:p>
          <a:p>
            <a:r>
              <a:rPr lang="en-US" sz="2800" dirty="0" smtClean="0">
                <a:solidFill>
                  <a:srgbClr val="583F34"/>
                </a:solidFill>
                <a:latin typeface="Arial"/>
                <a:cs typeface="Arial"/>
              </a:rPr>
              <a:t>You </a:t>
            </a:r>
            <a:r>
              <a:rPr lang="en-US" sz="2800" dirty="0">
                <a:solidFill>
                  <a:srgbClr val="583F34"/>
                </a:solidFill>
                <a:latin typeface="Arial"/>
                <a:cs typeface="Arial"/>
              </a:rPr>
              <a:t>may </a:t>
            </a:r>
            <a:r>
              <a:rPr lang="en-US" sz="2800" dirty="0" smtClean="0">
                <a:solidFill>
                  <a:srgbClr val="583F34"/>
                </a:solidFill>
                <a:latin typeface="Arial"/>
                <a:cs typeface="Arial"/>
              </a:rPr>
              <a:t>use only the </a:t>
            </a:r>
            <a:r>
              <a:rPr lang="en-US" sz="2800" dirty="0">
                <a:solidFill>
                  <a:srgbClr val="583F34"/>
                </a:solidFill>
                <a:latin typeface="Arial"/>
                <a:cs typeface="Arial"/>
              </a:rPr>
              <a:t>materials given but you may set up the experiment however you </a:t>
            </a:r>
            <a:r>
              <a:rPr lang="en-US" sz="2800" dirty="0" smtClean="0">
                <a:solidFill>
                  <a:srgbClr val="583F34"/>
                </a:solidFill>
                <a:latin typeface="Arial"/>
                <a:cs typeface="Arial"/>
              </a:rPr>
              <a:t>choose.</a:t>
            </a:r>
          </a:p>
          <a:p>
            <a:endParaRPr lang="en-US" sz="2800" dirty="0" smtClean="0">
              <a:solidFill>
                <a:srgbClr val="583F34"/>
              </a:solidFill>
              <a:latin typeface="Arial"/>
              <a:cs typeface="Arial"/>
            </a:endParaRPr>
          </a:p>
          <a:p>
            <a:r>
              <a:rPr lang="en-US" sz="2800" dirty="0" smtClean="0">
                <a:solidFill>
                  <a:srgbClr val="583F34"/>
                </a:solidFill>
                <a:latin typeface="Arial"/>
                <a:cs typeface="Arial"/>
              </a:rPr>
              <a:t>Remember you need to </a:t>
            </a:r>
            <a:r>
              <a:rPr lang="en-US" sz="2800" dirty="0">
                <a:solidFill>
                  <a:srgbClr val="583F34"/>
                </a:solidFill>
                <a:latin typeface="Arial"/>
                <a:cs typeface="Arial"/>
              </a:rPr>
              <a:t>include </a:t>
            </a:r>
            <a:r>
              <a:rPr lang="en-US" sz="2800" b="1" dirty="0">
                <a:solidFill>
                  <a:srgbClr val="583F34"/>
                </a:solidFill>
                <a:latin typeface="Arial"/>
                <a:cs typeface="Arial"/>
              </a:rPr>
              <a:t>control </a:t>
            </a:r>
            <a:r>
              <a:rPr lang="en-US" sz="2800" dirty="0">
                <a:solidFill>
                  <a:srgbClr val="583F34"/>
                </a:solidFill>
                <a:latin typeface="Arial"/>
                <a:cs typeface="Arial"/>
              </a:rPr>
              <a:t>(comparison) test tubes for each experimental tube </a:t>
            </a:r>
            <a:r>
              <a:rPr lang="en-US" sz="2800" dirty="0" smtClean="0">
                <a:solidFill>
                  <a:srgbClr val="583F34"/>
                </a:solidFill>
                <a:latin typeface="Arial"/>
                <a:cs typeface="Arial"/>
              </a:rPr>
              <a:t>to </a:t>
            </a:r>
            <a:r>
              <a:rPr lang="en-US" sz="2800" dirty="0">
                <a:solidFill>
                  <a:srgbClr val="583F34"/>
                </a:solidFill>
                <a:latin typeface="Arial"/>
                <a:cs typeface="Arial"/>
              </a:rPr>
              <a:t>get meaningful results. </a:t>
            </a:r>
          </a:p>
          <a:p>
            <a:endParaRPr lang="en-US" dirty="0"/>
          </a:p>
        </p:txBody>
      </p:sp>
    </p:spTree>
    <p:extLst>
      <p:ext uri="{BB962C8B-B14F-4D97-AF65-F5344CB8AC3E}">
        <p14:creationId xmlns:p14="http://schemas.microsoft.com/office/powerpoint/2010/main" val="18366959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left)">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left)">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1000"/>
                                        <p:tgtEl>
                                          <p:spTgt spid="5">
                                            <p:txEl>
                                              <p:pRg st="6" end="6"/>
                                            </p:txEl>
                                          </p:spTgt>
                                        </p:tgtEl>
                                      </p:cBhvr>
                                    </p:animEffect>
                                    <p:anim calcmode="lin" valueType="num">
                                      <p:cBhvr>
                                        <p:cTn id="2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409" y="2560370"/>
            <a:ext cx="3650156" cy="229916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675" y="2398493"/>
            <a:ext cx="1825752" cy="2740152"/>
          </a:xfrm>
          <a:prstGeom prst="rect">
            <a:avLst/>
          </a:prstGeom>
        </p:spPr>
      </p:pic>
      <p:sp>
        <p:nvSpPr>
          <p:cNvPr id="3" name="TextBox 2"/>
          <p:cNvSpPr txBox="1"/>
          <p:nvPr/>
        </p:nvSpPr>
        <p:spPr>
          <a:xfrm>
            <a:off x="3650055" y="166748"/>
            <a:ext cx="7391400" cy="1846659"/>
          </a:xfrm>
          <a:prstGeom prst="rect">
            <a:avLst/>
          </a:prstGeom>
          <a:noFill/>
        </p:spPr>
        <p:txBody>
          <a:bodyPr wrap="square" rtlCol="0">
            <a:spAutoFit/>
          </a:bodyPr>
          <a:lstStyle/>
          <a:p>
            <a:r>
              <a:rPr lang="en-US" sz="2400" dirty="0" smtClean="0">
                <a:solidFill>
                  <a:srgbClr val="256800"/>
                </a:solidFill>
              </a:rPr>
              <a:t>Questions:</a:t>
            </a:r>
          </a:p>
          <a:p>
            <a:r>
              <a:rPr lang="en-US" sz="2400" dirty="0" smtClean="0">
                <a:solidFill>
                  <a:srgbClr val="256800"/>
                </a:solidFill>
              </a:rPr>
              <a:t>Do plants give off CO</a:t>
            </a:r>
            <a:r>
              <a:rPr lang="en-US" sz="2400" baseline="-25000" dirty="0" smtClean="0">
                <a:solidFill>
                  <a:srgbClr val="256800"/>
                </a:solidFill>
              </a:rPr>
              <a:t>2</a:t>
            </a:r>
            <a:r>
              <a:rPr lang="en-US" sz="2400" dirty="0" smtClean="0">
                <a:solidFill>
                  <a:srgbClr val="256800"/>
                </a:solidFill>
              </a:rPr>
              <a:t>?</a:t>
            </a:r>
          </a:p>
          <a:p>
            <a:r>
              <a:rPr lang="en-US" sz="2400" dirty="0" smtClean="0">
                <a:solidFill>
                  <a:srgbClr val="256800"/>
                </a:solidFill>
              </a:rPr>
              <a:t>Do plants use CO</a:t>
            </a:r>
            <a:r>
              <a:rPr lang="en-US" sz="2400" baseline="-25000" dirty="0" smtClean="0">
                <a:solidFill>
                  <a:srgbClr val="256800"/>
                </a:solidFill>
              </a:rPr>
              <a:t>2</a:t>
            </a:r>
            <a:r>
              <a:rPr lang="en-US" sz="2400" dirty="0" smtClean="0">
                <a:solidFill>
                  <a:srgbClr val="256800"/>
                </a:solidFill>
              </a:rPr>
              <a:t>? (And give off O</a:t>
            </a:r>
            <a:r>
              <a:rPr lang="en-US" sz="2400" baseline="-25000" dirty="0" smtClean="0">
                <a:solidFill>
                  <a:srgbClr val="256800"/>
                </a:solidFill>
              </a:rPr>
              <a:t>2</a:t>
            </a:r>
            <a:r>
              <a:rPr lang="en-US" sz="2400" dirty="0" smtClean="0">
                <a:solidFill>
                  <a:srgbClr val="256800"/>
                </a:solidFill>
              </a:rPr>
              <a:t>?)</a:t>
            </a:r>
          </a:p>
          <a:p>
            <a:r>
              <a:rPr lang="en-US" sz="2400" dirty="0" smtClean="0">
                <a:solidFill>
                  <a:srgbClr val="256800"/>
                </a:solidFill>
              </a:rPr>
              <a:t>Does light have something to do with it?</a:t>
            </a:r>
            <a:endParaRPr lang="en-US" dirty="0" smtClean="0">
              <a:solidFill>
                <a:srgbClr val="256800"/>
              </a:solidFill>
            </a:endParaRPr>
          </a:p>
          <a:p>
            <a:endParaRPr lang="en-US" dirty="0"/>
          </a:p>
        </p:txBody>
      </p:sp>
      <p:sp>
        <p:nvSpPr>
          <p:cNvPr id="4" name="TextBox 3"/>
          <p:cNvSpPr txBox="1"/>
          <p:nvPr/>
        </p:nvSpPr>
        <p:spPr>
          <a:xfrm>
            <a:off x="6030020" y="1759853"/>
            <a:ext cx="2835348" cy="830997"/>
          </a:xfrm>
          <a:prstGeom prst="rect">
            <a:avLst/>
          </a:prstGeom>
          <a:noFill/>
        </p:spPr>
        <p:txBody>
          <a:bodyPr wrap="square" rtlCol="0">
            <a:spAutoFit/>
          </a:bodyPr>
          <a:lstStyle/>
          <a:p>
            <a:pPr algn="ctr"/>
            <a:r>
              <a:rPr lang="en-US" sz="2400" dirty="0" smtClean="0">
                <a:solidFill>
                  <a:srgbClr val="D06A28"/>
                </a:solidFill>
              </a:rPr>
              <a:t>BTB </a:t>
            </a:r>
          </a:p>
          <a:p>
            <a:pPr algn="ctr"/>
            <a:r>
              <a:rPr lang="en-US" sz="2400" dirty="0" smtClean="0">
                <a:solidFill>
                  <a:srgbClr val="D06A28"/>
                </a:solidFill>
              </a:rPr>
              <a:t>(to detect CO</a:t>
            </a:r>
            <a:r>
              <a:rPr lang="en-US" sz="2400" baseline="-25000" dirty="0" smtClean="0">
                <a:solidFill>
                  <a:srgbClr val="D06A28"/>
                </a:solidFill>
              </a:rPr>
              <a:t>2</a:t>
            </a:r>
            <a:r>
              <a:rPr lang="en-US" sz="2400" dirty="0" smtClean="0">
                <a:solidFill>
                  <a:srgbClr val="D06A28"/>
                </a:solidFill>
              </a:rPr>
              <a:t>)</a:t>
            </a:r>
            <a:endParaRPr lang="en-US" sz="2400" dirty="0">
              <a:solidFill>
                <a:srgbClr val="D06A28"/>
              </a:solidFill>
            </a:endParaRPr>
          </a:p>
        </p:txBody>
      </p:sp>
      <p:grpSp>
        <p:nvGrpSpPr>
          <p:cNvPr id="16" name="Group 15"/>
          <p:cNvGrpSpPr/>
          <p:nvPr/>
        </p:nvGrpSpPr>
        <p:grpSpPr>
          <a:xfrm>
            <a:off x="2104710" y="2371194"/>
            <a:ext cx="2493642" cy="2743200"/>
            <a:chOff x="2616879" y="1685332"/>
            <a:chExt cx="2493642" cy="2743200"/>
          </a:xfrm>
        </p:grpSpPr>
        <p:pic>
          <p:nvPicPr>
            <p:cNvPr id="10" name="Picture 9"/>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2616879" y="1685332"/>
              <a:ext cx="533400" cy="2743200"/>
            </a:xfrm>
            <a:prstGeom prst="rect">
              <a:avLst/>
            </a:prstGeom>
          </p:spPr>
        </p:pic>
        <p:pic>
          <p:nvPicPr>
            <p:cNvPr id="21" name="Picture 20"/>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3118824" y="1685332"/>
              <a:ext cx="533400" cy="2743200"/>
            </a:xfrm>
            <a:prstGeom prst="rect">
              <a:avLst/>
            </a:prstGeom>
          </p:spPr>
        </p:pic>
        <p:pic>
          <p:nvPicPr>
            <p:cNvPr id="22" name="Picture 21"/>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3622686" y="1685332"/>
              <a:ext cx="533400" cy="2743200"/>
            </a:xfrm>
            <a:prstGeom prst="rect">
              <a:avLst/>
            </a:prstGeom>
          </p:spPr>
        </p:pic>
        <p:pic>
          <p:nvPicPr>
            <p:cNvPr id="23" name="Picture 22"/>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4091250" y="1685332"/>
              <a:ext cx="533400" cy="2743200"/>
            </a:xfrm>
            <a:prstGeom prst="rect">
              <a:avLst/>
            </a:prstGeom>
          </p:spPr>
        </p:pic>
        <p:pic>
          <p:nvPicPr>
            <p:cNvPr id="24" name="Picture 23"/>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4577121" y="1685332"/>
              <a:ext cx="533400" cy="2743200"/>
            </a:xfrm>
            <a:prstGeom prst="rect">
              <a:avLst/>
            </a:prstGeom>
          </p:spPr>
        </p:pic>
      </p:grpSp>
      <p:sp>
        <p:nvSpPr>
          <p:cNvPr id="12" name="TextBox 11"/>
          <p:cNvSpPr txBox="1"/>
          <p:nvPr/>
        </p:nvSpPr>
        <p:spPr>
          <a:xfrm rot="20388042">
            <a:off x="2568256" y="3024215"/>
            <a:ext cx="2151320" cy="461665"/>
          </a:xfrm>
          <a:prstGeom prst="rect">
            <a:avLst/>
          </a:prstGeom>
          <a:noFill/>
        </p:spPr>
        <p:txBody>
          <a:bodyPr wrap="square" rtlCol="0">
            <a:spAutoFit/>
          </a:bodyPr>
          <a:lstStyle/>
          <a:p>
            <a:r>
              <a:rPr lang="en-US" sz="2400" dirty="0" smtClean="0">
                <a:solidFill>
                  <a:srgbClr val="D06A28"/>
                </a:solidFill>
              </a:rPr>
              <a:t>Test Tubes</a:t>
            </a:r>
            <a:endParaRPr lang="en-US" sz="2400" dirty="0">
              <a:solidFill>
                <a:srgbClr val="D06A28"/>
              </a:solidFill>
            </a:endParaRPr>
          </a:p>
        </p:txBody>
      </p:sp>
      <p:grpSp>
        <p:nvGrpSpPr>
          <p:cNvPr id="8" name="Group 7"/>
          <p:cNvGrpSpPr/>
          <p:nvPr/>
        </p:nvGrpSpPr>
        <p:grpSpPr>
          <a:xfrm>
            <a:off x="993235" y="4038600"/>
            <a:ext cx="1905000" cy="1905000"/>
            <a:chOff x="1186498" y="4800600"/>
            <a:chExt cx="1905000" cy="1905000"/>
          </a:xfrm>
        </p:grpSpPr>
        <p:pic>
          <p:nvPicPr>
            <p:cNvPr id="7" name="Picture 6"/>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86498" y="4800600"/>
              <a:ext cx="1905000" cy="1905000"/>
            </a:xfrm>
            <a:prstGeom prst="rect">
              <a:avLst/>
            </a:prstGeom>
          </p:spPr>
        </p:pic>
        <p:sp>
          <p:nvSpPr>
            <p:cNvPr id="6" name="Rectangle 5"/>
            <p:cNvSpPr/>
            <p:nvPr/>
          </p:nvSpPr>
          <p:spPr>
            <a:xfrm>
              <a:off x="1738791" y="5506147"/>
              <a:ext cx="790922" cy="461665"/>
            </a:xfrm>
            <a:prstGeom prst="rect">
              <a:avLst/>
            </a:prstGeom>
          </p:spPr>
          <p:txBody>
            <a:bodyPr wrap="none">
              <a:spAutoFit/>
            </a:bodyPr>
            <a:lstStyle/>
            <a:p>
              <a:r>
                <a:rPr lang="en-US" sz="2400" dirty="0" smtClean="0">
                  <a:solidFill>
                    <a:srgbClr val="D06A28"/>
                  </a:solidFill>
                </a:rPr>
                <a:t>Light</a:t>
              </a:r>
              <a:endParaRPr lang="en-US" sz="2400" dirty="0">
                <a:solidFill>
                  <a:srgbClr val="D06A28"/>
                </a:solidFill>
              </a:endParaRPr>
            </a:p>
          </p:txBody>
        </p:sp>
      </p:grpSp>
      <p:pic>
        <p:nvPicPr>
          <p:cNvPr id="2064" name="Picture 16" descr="Elodea canadensis.jpe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2337" y="4096553"/>
            <a:ext cx="2903052" cy="2177289"/>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7" name="TextBox 26"/>
          <p:cNvSpPr txBox="1"/>
          <p:nvPr/>
        </p:nvSpPr>
        <p:spPr>
          <a:xfrm rot="20388042">
            <a:off x="170234" y="2288957"/>
            <a:ext cx="696327" cy="461665"/>
          </a:xfrm>
          <a:prstGeom prst="rect">
            <a:avLst/>
          </a:prstGeom>
          <a:noFill/>
        </p:spPr>
        <p:txBody>
          <a:bodyPr wrap="square" rtlCol="0">
            <a:spAutoFit/>
          </a:bodyPr>
          <a:lstStyle/>
          <a:p>
            <a:r>
              <a:rPr lang="en-US" sz="2400" dirty="0" smtClean="0">
                <a:solidFill>
                  <a:srgbClr val="D06A28"/>
                </a:solidFill>
              </a:rPr>
              <a:t>Foil</a:t>
            </a:r>
            <a:endParaRPr lang="en-US" sz="2400" dirty="0">
              <a:solidFill>
                <a:srgbClr val="D06A28"/>
              </a:solidFill>
            </a:endParaRPr>
          </a:p>
        </p:txBody>
      </p:sp>
      <p:sp>
        <p:nvSpPr>
          <p:cNvPr id="13" name="TextBox 12"/>
          <p:cNvSpPr txBox="1"/>
          <p:nvPr/>
        </p:nvSpPr>
        <p:spPr>
          <a:xfrm>
            <a:off x="6524405" y="5712767"/>
            <a:ext cx="1194449" cy="461665"/>
          </a:xfrm>
          <a:prstGeom prst="rect">
            <a:avLst/>
          </a:prstGeom>
          <a:noFill/>
        </p:spPr>
        <p:txBody>
          <a:bodyPr wrap="square" rtlCol="0">
            <a:spAutoFit/>
          </a:bodyPr>
          <a:lstStyle/>
          <a:p>
            <a:r>
              <a:rPr lang="en-US" sz="2400" dirty="0" smtClean="0">
                <a:solidFill>
                  <a:srgbClr val="256800"/>
                </a:solidFill>
              </a:rPr>
              <a:t>Elodea</a:t>
            </a:r>
            <a:endParaRPr lang="en-US" sz="2400" dirty="0">
              <a:solidFill>
                <a:srgbClr val="256800"/>
              </a:solidFill>
            </a:endParaRPr>
          </a:p>
        </p:txBody>
      </p:sp>
      <p:sp>
        <p:nvSpPr>
          <p:cNvPr id="19" name="TextBox 18"/>
          <p:cNvSpPr txBox="1"/>
          <p:nvPr/>
        </p:nvSpPr>
        <p:spPr>
          <a:xfrm>
            <a:off x="332016" y="1331244"/>
            <a:ext cx="2835348" cy="646331"/>
          </a:xfrm>
          <a:prstGeom prst="rect">
            <a:avLst/>
          </a:prstGeom>
          <a:noFill/>
        </p:spPr>
        <p:txBody>
          <a:bodyPr wrap="square" rtlCol="0">
            <a:spAutoFit/>
          </a:bodyPr>
          <a:lstStyle/>
          <a:p>
            <a:pPr algn="ctr"/>
            <a:r>
              <a:rPr lang="en-US" sz="3600" dirty="0" smtClean="0">
                <a:solidFill>
                  <a:srgbClr val="D06A28"/>
                </a:solidFill>
              </a:rPr>
              <a:t>SUPPLIES:</a:t>
            </a:r>
            <a:endParaRPr lang="en-US" sz="3600" dirty="0">
              <a:solidFill>
                <a:srgbClr val="D06A28"/>
              </a:solidFill>
            </a:endParaRPr>
          </a:p>
        </p:txBody>
      </p:sp>
    </p:spTree>
    <p:extLst>
      <p:ext uri="{BB962C8B-B14F-4D97-AF65-F5344CB8AC3E}">
        <p14:creationId xmlns:p14="http://schemas.microsoft.com/office/powerpoint/2010/main" val="396333795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52400" y="15111"/>
            <a:ext cx="8991600" cy="6842889"/>
          </a:xfrm>
        </p:spPr>
        <p:txBody>
          <a:bodyPr>
            <a:normAutofit fontScale="92500"/>
          </a:bodyPr>
          <a:lstStyle/>
          <a:p>
            <a:pPr marL="0" indent="0">
              <a:buNone/>
            </a:pPr>
            <a:r>
              <a:rPr lang="en-US" sz="2200" b="1" i="1" dirty="0" smtClean="0">
                <a:latin typeface="Arial" panose="020B0604020202020204" pitchFamily="34" charset="0"/>
                <a:cs typeface="Arial" panose="020B0604020202020204" pitchFamily="34" charset="0"/>
              </a:rPr>
              <a:t>With your group, discuss and plan </a:t>
            </a:r>
            <a:r>
              <a:rPr lang="en-US" sz="2200" b="1" i="1" dirty="0">
                <a:latin typeface="Arial" panose="020B0604020202020204" pitchFamily="34" charset="0"/>
                <a:cs typeface="Arial" panose="020B0604020202020204" pitchFamily="34" charset="0"/>
              </a:rPr>
              <a:t>how you will test each experimental question. What will you need to put in each </a:t>
            </a:r>
            <a:r>
              <a:rPr lang="en-US" sz="2200" b="1" i="1" dirty="0" smtClean="0">
                <a:latin typeface="Arial" panose="020B0604020202020204" pitchFamily="34" charset="0"/>
                <a:cs typeface="Arial" panose="020B0604020202020204" pitchFamily="34" charset="0"/>
              </a:rPr>
              <a:t>test tube </a:t>
            </a:r>
            <a:r>
              <a:rPr lang="en-US" sz="2200" b="1" i="1" dirty="0">
                <a:latin typeface="Arial" panose="020B0604020202020204" pitchFamily="34" charset="0"/>
                <a:cs typeface="Arial" panose="020B0604020202020204" pitchFamily="34" charset="0"/>
              </a:rPr>
              <a:t>and where will you put it – in </a:t>
            </a:r>
            <a:r>
              <a:rPr lang="en-US" sz="2200" b="1" i="1" dirty="0" smtClean="0">
                <a:latin typeface="Arial" panose="020B0604020202020204" pitchFamily="34" charset="0"/>
                <a:cs typeface="Arial" panose="020B0604020202020204" pitchFamily="34" charset="0"/>
              </a:rPr>
              <a:t>light</a:t>
            </a:r>
            <a:r>
              <a:rPr lang="en-US" sz="2200" b="1" i="1" dirty="0">
                <a:latin typeface="Arial" panose="020B0604020202020204" pitchFamily="34" charset="0"/>
                <a:cs typeface="Arial" panose="020B0604020202020204" pitchFamily="34" charset="0"/>
              </a:rPr>
              <a:t>, or </a:t>
            </a:r>
            <a:r>
              <a:rPr lang="en-US" sz="2200" b="1" i="1" dirty="0" smtClean="0">
                <a:latin typeface="Arial" panose="020B0604020202020204" pitchFamily="34" charset="0"/>
                <a:cs typeface="Arial" panose="020B0604020202020204" pitchFamily="34" charset="0"/>
              </a:rPr>
              <a:t>dark? Once you have your plan:</a:t>
            </a:r>
          </a:p>
          <a:p>
            <a:pPr marL="457200" indent="-457200">
              <a:spcBef>
                <a:spcPts val="400"/>
              </a:spcBef>
              <a:buAutoNum type="arabicPeriod"/>
            </a:pPr>
            <a:r>
              <a:rPr lang="en-US" sz="1900" b="1" dirty="0" smtClean="0">
                <a:solidFill>
                  <a:srgbClr val="2B7C01"/>
                </a:solidFill>
                <a:latin typeface="Arial" panose="020B0604020202020204" pitchFamily="34" charset="0"/>
                <a:cs typeface="Arial" panose="020B0604020202020204" pitchFamily="34" charset="0"/>
              </a:rPr>
              <a:t>On your group’s pages of test tubes, color “Start” rows to show how you will set them up. Draw plants in those that have them. </a:t>
            </a:r>
          </a:p>
          <a:p>
            <a:pPr marL="457200" indent="-457200">
              <a:spcBef>
                <a:spcPts val="400"/>
              </a:spcBef>
              <a:buAutoNum type="arabicPeriod"/>
            </a:pPr>
            <a:r>
              <a:rPr lang="en-US" sz="1900" b="1" dirty="0" smtClean="0">
                <a:solidFill>
                  <a:srgbClr val="2B7C01"/>
                </a:solidFill>
                <a:latin typeface="Arial" panose="020B0604020202020204" pitchFamily="34" charset="0"/>
                <a:cs typeface="Arial" panose="020B0604020202020204" pitchFamily="34" charset="0"/>
              </a:rPr>
              <a:t>NUMBER THE TEST TUBES.</a:t>
            </a:r>
          </a:p>
          <a:p>
            <a:pPr marL="457200" indent="-457200">
              <a:spcBef>
                <a:spcPts val="400"/>
              </a:spcBef>
              <a:buAutoNum type="arabicPeriod"/>
            </a:pPr>
            <a:r>
              <a:rPr lang="en-US" sz="1900" b="1" dirty="0" smtClean="0">
                <a:solidFill>
                  <a:srgbClr val="2B7C01"/>
                </a:solidFill>
                <a:latin typeface="Arial" panose="020B0604020202020204" pitchFamily="34" charset="0"/>
                <a:cs typeface="Arial" panose="020B0604020202020204" pitchFamily="34" charset="0"/>
              </a:rPr>
              <a:t>Show your colored pages to the teacher. If you need test tubes without plants, to save materials the teacher will set those up for the whole class.</a:t>
            </a:r>
          </a:p>
          <a:p>
            <a:pPr marL="457200" indent="-457200">
              <a:spcBef>
                <a:spcPts val="400"/>
              </a:spcBef>
              <a:buAutoNum type="arabicPeriod"/>
            </a:pPr>
            <a:r>
              <a:rPr lang="en-US" sz="1900" b="1" dirty="0" smtClean="0">
                <a:solidFill>
                  <a:srgbClr val="2B7C01"/>
                </a:solidFill>
                <a:latin typeface="Arial" panose="020B0604020202020204" pitchFamily="34" charset="0"/>
                <a:cs typeface="Arial" panose="020B0604020202020204" pitchFamily="34" charset="0"/>
              </a:rPr>
              <a:t>Set up all of the test tubes with plants.</a:t>
            </a:r>
          </a:p>
          <a:p>
            <a:pPr marL="457200" indent="-457200">
              <a:spcBef>
                <a:spcPts val="400"/>
              </a:spcBef>
              <a:buAutoNum type="arabicPeriod"/>
            </a:pPr>
            <a:r>
              <a:rPr lang="en-US" sz="1900" b="1" dirty="0" smtClean="0">
                <a:solidFill>
                  <a:srgbClr val="2B7C01"/>
                </a:solidFill>
                <a:latin typeface="Arial" panose="020B0604020202020204" pitchFamily="34" charset="0"/>
                <a:cs typeface="Arial" panose="020B0604020202020204" pitchFamily="34" charset="0"/>
              </a:rPr>
              <a:t>Use about 12 ml. of BTB per test tube. </a:t>
            </a:r>
          </a:p>
          <a:p>
            <a:pPr marL="0" indent="0">
              <a:buNone/>
            </a:pPr>
            <a:r>
              <a:rPr lang="en-US" sz="1900" i="1" dirty="0" smtClean="0">
                <a:latin typeface="Arial" panose="020B0604020202020204" pitchFamily="34" charset="0"/>
                <a:cs typeface="Arial" panose="020B0604020202020204" pitchFamily="34" charset="0"/>
              </a:rPr>
              <a:t>Measure the total amount of BTB </a:t>
            </a:r>
            <a:r>
              <a:rPr lang="en-US" sz="1900" i="1" u="sng" dirty="0" smtClean="0">
                <a:latin typeface="Arial" panose="020B0604020202020204" pitchFamily="34" charset="0"/>
                <a:cs typeface="Arial" panose="020B0604020202020204" pitchFamily="34" charset="0"/>
              </a:rPr>
              <a:t>with CO</a:t>
            </a:r>
            <a:r>
              <a:rPr lang="en-US" sz="1900" i="1" u="sng" baseline="-25000" dirty="0" smtClean="0">
                <a:latin typeface="Arial" panose="020B0604020202020204" pitchFamily="34" charset="0"/>
                <a:cs typeface="Arial" panose="020B0604020202020204" pitchFamily="34" charset="0"/>
              </a:rPr>
              <a:t>2</a:t>
            </a:r>
            <a:r>
              <a:rPr lang="en-US" sz="1900" i="1" u="sng" dirty="0" smtClean="0">
                <a:latin typeface="Arial" panose="020B0604020202020204" pitchFamily="34" charset="0"/>
                <a:cs typeface="Arial" panose="020B0604020202020204" pitchFamily="34" charset="0"/>
              </a:rPr>
              <a:t> </a:t>
            </a:r>
            <a:r>
              <a:rPr lang="en-US" sz="1900" i="1" dirty="0" smtClean="0">
                <a:latin typeface="Arial" panose="020B0604020202020204" pitchFamily="34" charset="0"/>
                <a:cs typeface="Arial" panose="020B0604020202020204" pitchFamily="34" charset="0"/>
              </a:rPr>
              <a:t>you will need into the small beaker.  Have one person bubble breath in until it </a:t>
            </a:r>
            <a:r>
              <a:rPr lang="en-US" sz="1900" b="1" i="1" u="sng" dirty="0" smtClean="0">
                <a:latin typeface="Arial" panose="020B0604020202020204" pitchFamily="34" charset="0"/>
                <a:cs typeface="Arial" panose="020B0604020202020204" pitchFamily="34" charset="0"/>
              </a:rPr>
              <a:t>just barely </a:t>
            </a:r>
            <a:r>
              <a:rPr lang="en-US" sz="1900" i="1" dirty="0" smtClean="0">
                <a:latin typeface="Arial" panose="020B0604020202020204" pitchFamily="34" charset="0"/>
                <a:cs typeface="Arial" panose="020B0604020202020204" pitchFamily="34" charset="0"/>
              </a:rPr>
              <a:t>turns yellow. </a:t>
            </a:r>
            <a:r>
              <a:rPr lang="en-US" sz="1900" i="1" dirty="0">
                <a:latin typeface="Arial" panose="020B0604020202020204" pitchFamily="34" charset="0"/>
                <a:cs typeface="Arial" panose="020B0604020202020204" pitchFamily="34" charset="0"/>
              </a:rPr>
              <a:t>M</a:t>
            </a:r>
            <a:r>
              <a:rPr lang="en-US" sz="1900" i="1" dirty="0" smtClean="0">
                <a:latin typeface="Arial" panose="020B0604020202020204" pitchFamily="34" charset="0"/>
                <a:cs typeface="Arial" panose="020B0604020202020204" pitchFamily="34" charset="0"/>
              </a:rPr>
              <a:t>easure what you need for each tube</a:t>
            </a:r>
            <a:r>
              <a:rPr lang="en-US" sz="1900" i="1" dirty="0">
                <a:latin typeface="Arial" panose="020B0604020202020204" pitchFamily="34" charset="0"/>
                <a:cs typeface="Arial" panose="020B0604020202020204" pitchFamily="34" charset="0"/>
              </a:rPr>
              <a:t> </a:t>
            </a:r>
            <a:r>
              <a:rPr lang="en-US" sz="1900" i="1" dirty="0" smtClean="0">
                <a:latin typeface="Arial" panose="020B0604020202020204" pitchFamily="34" charset="0"/>
                <a:cs typeface="Arial" panose="020B0604020202020204" pitchFamily="34" charset="0"/>
              </a:rPr>
              <a:t>from this supply. </a:t>
            </a:r>
            <a:endParaRPr lang="en-US" sz="1900" i="1" dirty="0">
              <a:latin typeface="Arial" panose="020B0604020202020204" pitchFamily="34" charset="0"/>
              <a:cs typeface="Arial" panose="020B0604020202020204" pitchFamily="34" charset="0"/>
            </a:endParaRPr>
          </a:p>
          <a:p>
            <a:pPr marL="457200" lvl="1" indent="-457200">
              <a:spcBef>
                <a:spcPts val="400"/>
              </a:spcBef>
              <a:buFont typeface="+mj-lt"/>
              <a:buAutoNum type="arabicPeriod" startAt="6"/>
            </a:pPr>
            <a:r>
              <a:rPr lang="en-US" sz="1900" b="1" dirty="0" smtClean="0">
                <a:solidFill>
                  <a:srgbClr val="2B7C01"/>
                </a:solidFill>
                <a:latin typeface="Arial" panose="020B0604020202020204" pitchFamily="34" charset="0"/>
                <a:cs typeface="Arial" panose="020B0604020202020204" pitchFamily="34" charset="0"/>
              </a:rPr>
              <a:t>Wrap “DARK” </a:t>
            </a:r>
            <a:r>
              <a:rPr lang="en-US" sz="1900" b="1" dirty="0" err="1" smtClean="0">
                <a:solidFill>
                  <a:srgbClr val="2B7C01"/>
                </a:solidFill>
                <a:latin typeface="Arial" panose="020B0604020202020204" pitchFamily="34" charset="0"/>
                <a:cs typeface="Arial" panose="020B0604020202020204" pitchFamily="34" charset="0"/>
              </a:rPr>
              <a:t>t.t.’s</a:t>
            </a:r>
            <a:r>
              <a:rPr lang="en-US" sz="1900" b="1" dirty="0" smtClean="0">
                <a:solidFill>
                  <a:srgbClr val="2B7C01"/>
                </a:solidFill>
                <a:latin typeface="Arial" panose="020B0604020202020204" pitchFamily="34" charset="0"/>
                <a:cs typeface="Arial" panose="020B0604020202020204" pitchFamily="34" charset="0"/>
              </a:rPr>
              <a:t> in foil and place in beaker. Leave “LIGHT” </a:t>
            </a:r>
            <a:r>
              <a:rPr lang="en-US" sz="1900" b="1" dirty="0" err="1" smtClean="0">
                <a:solidFill>
                  <a:srgbClr val="2B7C01"/>
                </a:solidFill>
                <a:latin typeface="Arial" panose="020B0604020202020204" pitchFamily="34" charset="0"/>
                <a:cs typeface="Arial" panose="020B0604020202020204" pitchFamily="34" charset="0"/>
              </a:rPr>
              <a:t>t.t.’s</a:t>
            </a:r>
            <a:r>
              <a:rPr lang="en-US" sz="1900" b="1" dirty="0" smtClean="0">
                <a:solidFill>
                  <a:srgbClr val="2B7C01"/>
                </a:solidFill>
                <a:latin typeface="Arial" panose="020B0604020202020204" pitchFamily="34" charset="0"/>
                <a:cs typeface="Arial" panose="020B0604020202020204" pitchFamily="34" charset="0"/>
              </a:rPr>
              <a:t> in rack. </a:t>
            </a:r>
          </a:p>
          <a:p>
            <a:pPr marL="457200" lvl="1" indent="-457200">
              <a:spcBef>
                <a:spcPts val="400"/>
              </a:spcBef>
              <a:buFont typeface="+mj-lt"/>
              <a:buAutoNum type="arabicPeriod" startAt="6"/>
            </a:pPr>
            <a:r>
              <a:rPr lang="en-US" sz="1900" b="1" dirty="0" smtClean="0">
                <a:solidFill>
                  <a:srgbClr val="2B7C01"/>
                </a:solidFill>
                <a:latin typeface="Arial" panose="020B0604020202020204" pitchFamily="34" charset="0"/>
                <a:cs typeface="Arial" panose="020B0604020202020204" pitchFamily="34" charset="0"/>
              </a:rPr>
              <a:t>Label each with its number (as shown on your colored paper), your period and your table number. </a:t>
            </a:r>
            <a:r>
              <a:rPr lang="en-US" sz="1900" b="1" i="1" dirty="0" smtClean="0">
                <a:solidFill>
                  <a:srgbClr val="2B7C01"/>
                </a:solidFill>
                <a:latin typeface="Arial" panose="020B0604020202020204" pitchFamily="34" charset="0"/>
                <a:cs typeface="Arial" panose="020B0604020202020204" pitchFamily="34" charset="0"/>
              </a:rPr>
              <a:t>Label dark tubes both inside and outside the foil. </a:t>
            </a:r>
          </a:p>
          <a:p>
            <a:pPr marL="457200" lvl="1" indent="-457200">
              <a:spcBef>
                <a:spcPts val="400"/>
              </a:spcBef>
              <a:buFont typeface="+mj-lt"/>
              <a:buAutoNum type="arabicPeriod" startAt="6"/>
            </a:pPr>
            <a:r>
              <a:rPr lang="en-US" sz="1900" b="1" dirty="0" smtClean="0">
                <a:solidFill>
                  <a:srgbClr val="2B7C01"/>
                </a:solidFill>
                <a:latin typeface="Arial" panose="020B0604020202020204" pitchFamily="34" charset="0"/>
                <a:cs typeface="Arial" panose="020B0604020202020204" pitchFamily="34" charset="0"/>
              </a:rPr>
              <a:t>Complete your “prelab” (no procedure required):</a:t>
            </a:r>
          </a:p>
          <a:p>
            <a:pPr marL="548640" indent="0">
              <a:spcBef>
                <a:spcPts val="400"/>
              </a:spcBef>
              <a:buNone/>
            </a:pPr>
            <a:r>
              <a:rPr lang="en-US" sz="1900" dirty="0" smtClean="0">
                <a:latin typeface="Arial" panose="020B0604020202020204" pitchFamily="34" charset="0"/>
                <a:cs typeface="Arial" panose="020B0604020202020204" pitchFamily="34" charset="0"/>
              </a:rPr>
              <a:t>a. write the experimental questions and your predictions</a:t>
            </a:r>
          </a:p>
          <a:p>
            <a:pPr marL="548640" indent="0">
              <a:spcBef>
                <a:spcPts val="400"/>
              </a:spcBef>
              <a:buNone/>
            </a:pPr>
            <a:r>
              <a:rPr lang="en-US" sz="1900" dirty="0" smtClean="0">
                <a:latin typeface="Arial" panose="020B0604020202020204" pitchFamily="34" charset="0"/>
                <a:cs typeface="Arial" panose="020B0604020202020204" pitchFamily="34" charset="0"/>
              </a:rPr>
              <a:t>b. Set up the data table for your experiment as shown on the handout. Include</a:t>
            </a:r>
          </a:p>
          <a:p>
            <a:pPr marL="548640" indent="0">
              <a:spcBef>
                <a:spcPts val="400"/>
              </a:spcBef>
              <a:buNone/>
            </a:pPr>
            <a:r>
              <a:rPr lang="en-US" sz="1900" dirty="0" smtClean="0">
                <a:latin typeface="Arial" panose="020B0604020202020204" pitchFamily="34" charset="0"/>
                <a:cs typeface="Arial" panose="020B0604020202020204" pitchFamily="34" charset="0"/>
              </a:rPr>
              <a:t>a row for each test tube you planned. </a:t>
            </a:r>
            <a:r>
              <a:rPr lang="en-US" sz="1900" u="sng" dirty="0" smtClean="0">
                <a:latin typeface="Arial" panose="020B0604020202020204" pitchFamily="34" charset="0"/>
                <a:cs typeface="Arial" panose="020B0604020202020204" pitchFamily="34" charset="0"/>
              </a:rPr>
              <a:t>Complete the first 5 columns TODAY!!</a:t>
            </a:r>
          </a:p>
        </p:txBody>
      </p:sp>
      <p:pic>
        <p:nvPicPr>
          <p:cNvPr id="3" name="Picture 2"/>
          <p:cNvPicPr>
            <a:picLocks noChangeAspect="1"/>
          </p:cNvPicPr>
          <p:nvPr/>
        </p:nvPicPr>
        <p:blipFill>
          <a:blip r:embed="rId3"/>
          <a:stretch>
            <a:fillRect/>
          </a:stretch>
        </p:blipFill>
        <p:spPr>
          <a:xfrm>
            <a:off x="7907866" y="6222395"/>
            <a:ext cx="1117600" cy="533400"/>
          </a:xfrm>
          <a:prstGeom prst="rect">
            <a:avLst/>
          </a:prstGeom>
        </p:spPr>
      </p:pic>
    </p:spTree>
    <p:extLst>
      <p:ext uri="{BB962C8B-B14F-4D97-AF65-F5344CB8AC3E}">
        <p14:creationId xmlns:p14="http://schemas.microsoft.com/office/powerpoint/2010/main" val="405496073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459" y="152400"/>
            <a:ext cx="5562600" cy="8077200"/>
          </a:xfrm>
        </p:spPr>
        <p:txBody>
          <a:bodyPr>
            <a:normAutofit/>
          </a:bodyPr>
          <a:lstStyle/>
          <a:p>
            <a:pPr marL="514350" indent="-514350">
              <a:buFont typeface="+mj-lt"/>
              <a:buAutoNum type="alphaUcPeriod"/>
            </a:pPr>
            <a:r>
              <a:rPr lang="en-US" sz="1800" b="1" dirty="0" smtClean="0">
                <a:latin typeface="Arial"/>
                <a:cs typeface="Arial"/>
              </a:rPr>
              <a:t>Color “END” </a:t>
            </a:r>
            <a:r>
              <a:rPr lang="en-US" sz="1800" b="1" dirty="0" err="1" smtClean="0">
                <a:latin typeface="Arial"/>
                <a:cs typeface="Arial"/>
              </a:rPr>
              <a:t>t.t.’s</a:t>
            </a:r>
            <a:r>
              <a:rPr lang="en-US" sz="1800" b="1" dirty="0" smtClean="0">
                <a:latin typeface="Arial"/>
                <a:cs typeface="Arial"/>
              </a:rPr>
              <a:t>. Glue colored </a:t>
            </a:r>
            <a:r>
              <a:rPr lang="en-US" sz="1800" b="1" dirty="0" err="1" smtClean="0">
                <a:latin typeface="Arial"/>
                <a:cs typeface="Arial"/>
              </a:rPr>
              <a:t>t.t.’s</a:t>
            </a:r>
            <a:r>
              <a:rPr lang="en-US" sz="1800" b="1" dirty="0" smtClean="0">
                <a:latin typeface="Arial"/>
                <a:cs typeface="Arial"/>
              </a:rPr>
              <a:t> pages on poster as shown.</a:t>
            </a:r>
            <a:endParaRPr lang="en-US" sz="1800" b="1" dirty="0">
              <a:latin typeface="Arial"/>
              <a:cs typeface="Arial"/>
            </a:endParaRPr>
          </a:p>
          <a:p>
            <a:pPr marL="514350" indent="-514350">
              <a:buFont typeface="+mj-lt"/>
              <a:buAutoNum type="alphaUcPeriod"/>
            </a:pPr>
            <a:r>
              <a:rPr lang="en-US" sz="1800" b="1" dirty="0" smtClean="0">
                <a:latin typeface="Arial"/>
                <a:cs typeface="Arial"/>
              </a:rPr>
              <a:t>Work together </a:t>
            </a:r>
            <a:r>
              <a:rPr lang="en-US" sz="1800" b="1" dirty="0">
                <a:latin typeface="Arial"/>
                <a:cs typeface="Arial"/>
              </a:rPr>
              <a:t>on </a:t>
            </a:r>
            <a:r>
              <a:rPr lang="en-US" sz="1800" b="1" dirty="0" smtClean="0">
                <a:latin typeface="Arial"/>
                <a:cs typeface="Arial"/>
              </a:rPr>
              <a:t>interpretations and discussion questions. Help each other make sense of the data.</a:t>
            </a:r>
          </a:p>
          <a:p>
            <a:pPr marL="514350" indent="-514350">
              <a:buFont typeface="+mj-lt"/>
              <a:buAutoNum type="alphaUcPeriod"/>
            </a:pPr>
            <a:r>
              <a:rPr lang="en-US" sz="1800" b="1" dirty="0" smtClean="0">
                <a:latin typeface="Arial"/>
                <a:cs typeface="Arial"/>
              </a:rPr>
              <a:t>Write a “conclusion” to your experiment at the bottom of your poster.</a:t>
            </a:r>
          </a:p>
          <a:p>
            <a:pPr marL="0" indent="0">
              <a:buNone/>
            </a:pPr>
            <a:endParaRPr lang="en-US" sz="1800" b="1" dirty="0" smtClean="0">
              <a:latin typeface="Arial"/>
              <a:cs typeface="Arial"/>
            </a:endParaRPr>
          </a:p>
          <a:p>
            <a:pPr marL="914400" lvl="1" indent="-514350">
              <a:buFont typeface="+mj-lt"/>
              <a:buAutoNum type="arabicPeriod"/>
            </a:pPr>
            <a:r>
              <a:rPr lang="en-US" sz="1800" dirty="0" smtClean="0">
                <a:latin typeface="Arial"/>
                <a:cs typeface="Arial"/>
              </a:rPr>
              <a:t>Write interpretation below each tube.</a:t>
            </a:r>
          </a:p>
          <a:p>
            <a:pPr marL="914400" lvl="1" indent="-514350">
              <a:buAutoNum type="arabicPeriod"/>
            </a:pPr>
            <a:r>
              <a:rPr lang="en-US" sz="1800" dirty="0" smtClean="0">
                <a:latin typeface="Arial"/>
                <a:cs typeface="Arial"/>
              </a:rPr>
              <a:t>Answer the experimental questions based on YOUR OWN data.</a:t>
            </a:r>
          </a:p>
          <a:p>
            <a:pPr marL="800100" lvl="2" indent="0">
              <a:buNone/>
            </a:pPr>
            <a:r>
              <a:rPr lang="en-US" sz="1800" i="1" dirty="0" smtClean="0">
                <a:latin typeface="Arial"/>
                <a:cs typeface="Arial"/>
                <a:sym typeface="Wingdings" panose="05000000000000000000" pitchFamily="2" charset="2"/>
              </a:rPr>
              <a:t> </a:t>
            </a:r>
            <a:r>
              <a:rPr lang="en-US" sz="1800" i="1" dirty="0" smtClean="0">
                <a:latin typeface="Arial"/>
                <a:cs typeface="Arial"/>
              </a:rPr>
              <a:t>If there is a change involving CO</a:t>
            </a:r>
            <a:r>
              <a:rPr lang="en-US" sz="1800" i="1" baseline="-25000" dirty="0" smtClean="0">
                <a:latin typeface="Arial"/>
                <a:cs typeface="Arial"/>
              </a:rPr>
              <a:t>2</a:t>
            </a:r>
            <a:r>
              <a:rPr lang="en-US" sz="1800" i="1" dirty="0" smtClean="0">
                <a:latin typeface="Arial"/>
                <a:cs typeface="Arial"/>
              </a:rPr>
              <a:t>, </a:t>
            </a:r>
            <a:r>
              <a:rPr lang="en-US" sz="1800" i="1" u="sng" dirty="0" smtClean="0">
                <a:latin typeface="Arial"/>
                <a:cs typeface="Arial"/>
              </a:rPr>
              <a:t>name the process </a:t>
            </a:r>
            <a:r>
              <a:rPr lang="en-US" sz="1800" i="1" dirty="0" smtClean="0">
                <a:latin typeface="Arial"/>
                <a:cs typeface="Arial"/>
              </a:rPr>
              <a:t>you think is responsible for the change.</a:t>
            </a:r>
          </a:p>
          <a:p>
            <a:pPr marL="914400" lvl="1" indent="-514350">
              <a:buAutoNum type="arabicPeriod"/>
            </a:pPr>
            <a:r>
              <a:rPr lang="en-US" sz="1800" dirty="0" smtClean="0">
                <a:latin typeface="Arial"/>
                <a:cs typeface="Arial"/>
              </a:rPr>
              <a:t>If the design of your experiment doesn’t allow you to answer all of the questions, explain what you would do differently next time.</a:t>
            </a:r>
          </a:p>
          <a:p>
            <a:pPr marL="914400" lvl="1" indent="-514350">
              <a:buAutoNum type="arabicPeriod"/>
            </a:pPr>
            <a:r>
              <a:rPr lang="en-US" sz="1800" i="1" dirty="0" smtClean="0">
                <a:latin typeface="Arial"/>
                <a:cs typeface="Arial"/>
              </a:rPr>
              <a:t>What additional questions do you have that are not answered by the data? </a:t>
            </a:r>
            <a:r>
              <a:rPr lang="en-US" sz="1800" dirty="0" smtClean="0">
                <a:latin typeface="Arial"/>
                <a:cs typeface="Arial"/>
              </a:rPr>
              <a:t>Write them on your poster.</a:t>
            </a:r>
            <a:endParaRPr lang="en-US" sz="1800" dirty="0">
              <a:latin typeface="Arial"/>
              <a:cs typeface="Arial"/>
            </a:endParaRPr>
          </a:p>
          <a:p>
            <a:pPr marL="0" indent="0">
              <a:buNone/>
            </a:pPr>
            <a:endParaRPr lang="en-US" dirty="0">
              <a:cs typeface="Cambria"/>
            </a:endParaRPr>
          </a:p>
          <a:p>
            <a:endParaRPr lang="en-US" dirty="0"/>
          </a:p>
        </p:txBody>
      </p:sp>
      <p:sp>
        <p:nvSpPr>
          <p:cNvPr id="2" name="Rectangle 1"/>
          <p:cNvSpPr/>
          <p:nvPr/>
        </p:nvSpPr>
        <p:spPr>
          <a:xfrm>
            <a:off x="5638800" y="1295400"/>
            <a:ext cx="3276600" cy="46482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7391400" y="1295400"/>
            <a:ext cx="0" cy="2133600"/>
          </a:xfrm>
          <a:prstGeom prst="line">
            <a:avLst/>
          </a:prstGeom>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5867400" y="4109228"/>
            <a:ext cx="3048000" cy="1200329"/>
          </a:xfrm>
          <a:prstGeom prst="rect">
            <a:avLst/>
          </a:prstGeom>
          <a:noFill/>
        </p:spPr>
        <p:txBody>
          <a:bodyPr wrap="square" rtlCol="0">
            <a:spAutoFit/>
          </a:bodyPr>
          <a:lstStyle/>
          <a:p>
            <a:r>
              <a:rPr lang="en-US" b="1" dirty="0" smtClean="0">
                <a:solidFill>
                  <a:srgbClr val="0000FF"/>
                </a:solidFill>
                <a:latin typeface="Cambria" panose="02040503050406030204" pitchFamily="18" charset="0"/>
                <a:cs typeface="Libian SC Regular"/>
              </a:rPr>
              <a:t>Answer experimental questions here. Tell which test tubes support your statements.</a:t>
            </a:r>
            <a:endParaRPr lang="en-US" b="1" dirty="0">
              <a:solidFill>
                <a:srgbClr val="0000FF"/>
              </a:solidFill>
              <a:latin typeface="Cambria" panose="02040503050406030204" pitchFamily="18" charset="0"/>
              <a:cs typeface="Libian SC Regular"/>
            </a:endParaRPr>
          </a:p>
        </p:txBody>
      </p:sp>
      <p:sp>
        <p:nvSpPr>
          <p:cNvPr id="30" name="TextBox 29"/>
          <p:cNvSpPr txBox="1"/>
          <p:nvPr/>
        </p:nvSpPr>
        <p:spPr>
          <a:xfrm>
            <a:off x="5867400" y="5410200"/>
            <a:ext cx="3048000" cy="369332"/>
          </a:xfrm>
          <a:prstGeom prst="rect">
            <a:avLst/>
          </a:prstGeom>
          <a:noFill/>
        </p:spPr>
        <p:txBody>
          <a:bodyPr wrap="square" rtlCol="0">
            <a:spAutoFit/>
          </a:bodyPr>
          <a:lstStyle/>
          <a:p>
            <a:r>
              <a:rPr lang="en-US" b="1" dirty="0" smtClean="0">
                <a:solidFill>
                  <a:srgbClr val="0000FF"/>
                </a:solidFill>
                <a:latin typeface="Cambria" panose="02040503050406030204" pitchFamily="18" charset="0"/>
                <a:cs typeface="Libian SC Regular"/>
              </a:rPr>
              <a:t>Additional questions here.</a:t>
            </a:r>
            <a:endParaRPr lang="en-US" b="1" dirty="0">
              <a:solidFill>
                <a:srgbClr val="0000FF"/>
              </a:solidFill>
              <a:latin typeface="Cambria" panose="02040503050406030204" pitchFamily="18" charset="0"/>
              <a:cs typeface="Libian SC Regular"/>
            </a:endParaRPr>
          </a:p>
        </p:txBody>
      </p:sp>
      <p:sp>
        <p:nvSpPr>
          <p:cNvPr id="29" name="TextBox 28"/>
          <p:cNvSpPr txBox="1"/>
          <p:nvPr/>
        </p:nvSpPr>
        <p:spPr>
          <a:xfrm>
            <a:off x="5867400" y="3619500"/>
            <a:ext cx="2590800" cy="369332"/>
          </a:xfrm>
          <a:prstGeom prst="rect">
            <a:avLst/>
          </a:prstGeom>
          <a:noFill/>
        </p:spPr>
        <p:txBody>
          <a:bodyPr wrap="square" rtlCol="0">
            <a:spAutoFit/>
          </a:bodyPr>
          <a:lstStyle/>
          <a:p>
            <a:r>
              <a:rPr lang="en-US" b="1" i="1" dirty="0" smtClean="0">
                <a:solidFill>
                  <a:srgbClr val="008000"/>
                </a:solidFill>
                <a:latin typeface="Cambria"/>
                <a:cs typeface="Cambria"/>
              </a:rPr>
              <a:t>(Interpretations here)</a:t>
            </a:r>
            <a:endParaRPr lang="en-US" b="1" i="1" dirty="0">
              <a:solidFill>
                <a:srgbClr val="008000"/>
              </a:solidFill>
              <a:latin typeface="Cambria"/>
              <a:cs typeface="Cambria"/>
            </a:endParaRPr>
          </a:p>
        </p:txBody>
      </p:sp>
      <p:pic>
        <p:nvPicPr>
          <p:cNvPr id="5" name="Picture 4" descr="Screen Shot 2015-12-10 at 7.04.29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0" y="1371600"/>
            <a:ext cx="1587500" cy="2215581"/>
          </a:xfrm>
          <a:prstGeom prst="rect">
            <a:avLst/>
          </a:prstGeom>
        </p:spPr>
      </p:pic>
      <p:pic>
        <p:nvPicPr>
          <p:cNvPr id="7" name="Picture 6" descr="Screen Shot 2015-12-10 at 7.06.09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5200" y="1371600"/>
            <a:ext cx="1564411" cy="2209800"/>
          </a:xfrm>
          <a:prstGeom prst="rect">
            <a:avLst/>
          </a:prstGeom>
        </p:spPr>
      </p:pic>
      <p:sp>
        <p:nvSpPr>
          <p:cNvPr id="10" name="Title 1"/>
          <p:cNvSpPr>
            <a:spLocks noGrp="1"/>
          </p:cNvSpPr>
          <p:nvPr>
            <p:ph type="title"/>
          </p:nvPr>
        </p:nvSpPr>
        <p:spPr>
          <a:xfrm>
            <a:off x="5358384" y="108204"/>
            <a:ext cx="3810000" cy="1143000"/>
          </a:xfrm>
        </p:spPr>
        <p:txBody>
          <a:bodyPr/>
          <a:lstStyle/>
          <a:p>
            <a:r>
              <a:rPr lang="en-US" dirty="0" smtClean="0">
                <a:solidFill>
                  <a:srgbClr val="256800"/>
                </a:solidFill>
              </a:rPr>
              <a:t>Your Poster</a:t>
            </a:r>
            <a:endParaRPr lang="en-US" dirty="0">
              <a:solidFill>
                <a:srgbClr val="00B0F0"/>
              </a:solidFill>
            </a:endParaRPr>
          </a:p>
        </p:txBody>
      </p:sp>
    </p:spTree>
    <p:extLst>
      <p:ext uri="{BB962C8B-B14F-4D97-AF65-F5344CB8AC3E}">
        <p14:creationId xmlns:p14="http://schemas.microsoft.com/office/powerpoint/2010/main" val="38713379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80185"/>
            <a:ext cx="9025466" cy="1096962"/>
          </a:xfrm>
        </p:spPr>
        <p:txBody>
          <a:bodyPr>
            <a:normAutofit/>
          </a:bodyPr>
          <a:lstStyle/>
          <a:p>
            <a:pPr algn="l"/>
            <a:r>
              <a:rPr lang="en-US" sz="2800" dirty="0" smtClean="0">
                <a:solidFill>
                  <a:srgbClr val="2B7C01"/>
                </a:solidFill>
                <a:latin typeface="Arial" panose="020B0604020202020204" pitchFamily="34" charset="0"/>
                <a:cs typeface="Arial" panose="020B0604020202020204" pitchFamily="34" charset="0"/>
              </a:rPr>
              <a:t>Decide what test tubes you need and how you will set them up. Then color </a:t>
            </a:r>
            <a:r>
              <a:rPr lang="en-US" sz="2800" dirty="0" err="1" smtClean="0">
                <a:solidFill>
                  <a:srgbClr val="2B7C01"/>
                </a:solidFill>
                <a:latin typeface="Arial" panose="020B0604020202020204" pitchFamily="34" charset="0"/>
                <a:cs typeface="Arial" panose="020B0604020202020204" pitchFamily="34" charset="0"/>
              </a:rPr>
              <a:t>t.t.’s</a:t>
            </a:r>
            <a:r>
              <a:rPr lang="en-US" sz="2800" dirty="0" smtClean="0">
                <a:solidFill>
                  <a:srgbClr val="2B7C01"/>
                </a:solidFill>
                <a:latin typeface="Arial" panose="020B0604020202020204" pitchFamily="34" charset="0"/>
                <a:cs typeface="Arial" panose="020B0604020202020204" pitchFamily="34" charset="0"/>
              </a:rPr>
              <a:t> on lab paper accordingly.</a:t>
            </a:r>
            <a:endParaRPr lang="en-US" sz="2800" dirty="0">
              <a:solidFill>
                <a:srgbClr val="2B7C01"/>
              </a:solidFill>
              <a:latin typeface="Arial" panose="020B0604020202020204" pitchFamily="34" charset="0"/>
              <a:cs typeface="Arial" panose="020B0604020202020204" pitchFamily="34" charset="0"/>
            </a:endParaRPr>
          </a:p>
        </p:txBody>
      </p:sp>
      <p:pic>
        <p:nvPicPr>
          <p:cNvPr id="4" name="Content Placeholder 3" descr="ttyellow no plant 4.tif"/>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81982" y="1905000"/>
            <a:ext cx="493886" cy="3581400"/>
          </a:xfrm>
          <a:prstGeom prst="rect">
            <a:avLst/>
          </a:prstGeom>
        </p:spPr>
      </p:pic>
      <p:pic>
        <p:nvPicPr>
          <p:cNvPr id="5" name="Picture 4" descr="ttyellow plant 3.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63547" y="1929384"/>
            <a:ext cx="522288" cy="3581400"/>
          </a:xfrm>
          <a:prstGeom prst="rect">
            <a:avLst/>
          </a:prstGeom>
        </p:spPr>
      </p:pic>
      <p:sp>
        <p:nvSpPr>
          <p:cNvPr id="6" name="TextBox 5"/>
          <p:cNvSpPr txBox="1"/>
          <p:nvPr/>
        </p:nvSpPr>
        <p:spPr>
          <a:xfrm>
            <a:off x="4724400" y="1524000"/>
            <a:ext cx="3810000" cy="4339650"/>
          </a:xfrm>
          <a:prstGeom prst="rect">
            <a:avLst/>
          </a:prstGeom>
          <a:noFill/>
        </p:spPr>
        <p:txBody>
          <a:bodyPr wrap="square" rtlCol="0">
            <a:spAutoFit/>
          </a:bodyPr>
          <a:lstStyle/>
          <a:p>
            <a:pPr marL="514350" indent="-514350">
              <a:buFont typeface="+mj-lt"/>
              <a:buAutoNum type="arabicPeriod"/>
            </a:pPr>
            <a:r>
              <a:rPr lang="en-US" sz="2800" dirty="0" smtClean="0">
                <a:latin typeface="Arial" panose="020B0604020202020204" pitchFamily="34" charset="0"/>
                <a:cs typeface="Arial" panose="020B0604020202020204" pitchFamily="34" charset="0"/>
              </a:rPr>
              <a:t>ALL test tubes will have BTB.</a:t>
            </a:r>
          </a:p>
          <a:p>
            <a:pPr marL="457200" indent="-457200">
              <a:buFont typeface="+mj-lt"/>
              <a:buAutoNum type="arabicPeriod"/>
            </a:pPr>
            <a:endParaRPr lang="en-US" sz="2400" dirty="0">
              <a:latin typeface="Arial" panose="020B0604020202020204" pitchFamily="34" charset="0"/>
              <a:cs typeface="Arial" panose="020B0604020202020204" pitchFamily="34" charset="0"/>
            </a:endParaRPr>
          </a:p>
          <a:p>
            <a:pPr marL="514350" indent="-514350">
              <a:buFont typeface="+mj-lt"/>
              <a:buAutoNum type="arabicPeriod"/>
            </a:pPr>
            <a:r>
              <a:rPr lang="en-US" sz="2800" dirty="0" smtClean="0">
                <a:latin typeface="Arial" panose="020B0604020202020204" pitchFamily="34" charset="0"/>
                <a:cs typeface="Arial" panose="020B0604020202020204" pitchFamily="34" charset="0"/>
              </a:rPr>
              <a:t>Options:</a:t>
            </a:r>
          </a:p>
          <a:p>
            <a:r>
              <a:rPr lang="en-US" sz="2800" dirty="0" smtClean="0">
                <a:latin typeface="Arial" panose="020B0604020202020204" pitchFamily="34" charset="0"/>
                <a:cs typeface="Arial" panose="020B0604020202020204" pitchFamily="34" charset="0"/>
              </a:rPr>
              <a:t>    	- </a:t>
            </a:r>
            <a:r>
              <a:rPr lang="en-US" sz="2800" i="1" dirty="0" smtClean="0">
                <a:latin typeface="Arial" panose="020B0604020202020204" pitchFamily="34" charset="0"/>
                <a:cs typeface="Arial" panose="020B0604020202020204" pitchFamily="34" charset="0"/>
              </a:rPr>
              <a:t>add CO2</a:t>
            </a:r>
          </a:p>
          <a:p>
            <a:r>
              <a:rPr lang="en-US" sz="2800" i="1" dirty="0" smtClean="0">
                <a:latin typeface="Arial" panose="020B0604020202020204" pitchFamily="34" charset="0"/>
                <a:cs typeface="Arial" panose="020B0604020202020204" pitchFamily="34" charset="0"/>
              </a:rPr>
              <a:t>   	- add plant</a:t>
            </a:r>
          </a:p>
          <a:p>
            <a:endParaRPr lang="en-US" sz="2800" i="1" dirty="0" smtClean="0">
              <a:latin typeface="Arial" panose="020B0604020202020204" pitchFamily="34" charset="0"/>
              <a:cs typeface="Arial" panose="020B0604020202020204" pitchFamily="34" charset="0"/>
            </a:endParaRPr>
          </a:p>
          <a:p>
            <a:pPr marL="514350" indent="-514350">
              <a:buFont typeface="+mj-lt"/>
              <a:buAutoNum type="arabicPeriod" startAt="3"/>
            </a:pPr>
            <a:r>
              <a:rPr lang="en-US" sz="2800" dirty="0" smtClean="0">
                <a:latin typeface="Arial" panose="020B0604020202020204" pitchFamily="34" charset="0"/>
                <a:cs typeface="Arial" panose="020B0604020202020204" pitchFamily="34" charset="0"/>
              </a:rPr>
              <a:t>Decide, will it go in:</a:t>
            </a:r>
          </a:p>
          <a:p>
            <a:r>
              <a:rPr lang="en-US" sz="2800" dirty="0">
                <a:latin typeface="Arial" panose="020B0604020202020204" pitchFamily="34" charset="0"/>
                <a:cs typeface="Arial" panose="020B0604020202020204" pitchFamily="34" charset="0"/>
              </a:rPr>
              <a:t>	</a:t>
            </a:r>
            <a:r>
              <a:rPr lang="en-US" sz="2800" dirty="0" smtClean="0">
                <a:latin typeface="Arial" panose="020B0604020202020204" pitchFamily="34" charset="0"/>
                <a:cs typeface="Arial" panose="020B0604020202020204" pitchFamily="34" charset="0"/>
              </a:rPr>
              <a:t>- </a:t>
            </a:r>
            <a:r>
              <a:rPr lang="en-US" sz="2800" i="1" dirty="0" smtClean="0">
                <a:latin typeface="Arial" panose="020B0604020202020204" pitchFamily="34" charset="0"/>
                <a:cs typeface="Arial" panose="020B0604020202020204" pitchFamily="34" charset="0"/>
              </a:rPr>
              <a:t>Dark?</a:t>
            </a:r>
          </a:p>
          <a:p>
            <a:r>
              <a:rPr lang="en-US" sz="2800" i="1" dirty="0" smtClean="0">
                <a:latin typeface="Arial" panose="020B0604020202020204" pitchFamily="34" charset="0"/>
                <a:cs typeface="Arial" panose="020B0604020202020204" pitchFamily="34" charset="0"/>
              </a:rPr>
              <a:t>  	- Light?</a:t>
            </a:r>
            <a:endParaRPr lang="en-US" sz="2800" i="1" dirty="0">
              <a:latin typeface="Arial" panose="020B0604020202020204" pitchFamily="34" charset="0"/>
              <a:cs typeface="Arial" panose="020B0604020202020204" pitchFamily="34" charset="0"/>
            </a:endParaRPr>
          </a:p>
        </p:txBody>
      </p:sp>
      <p:sp>
        <p:nvSpPr>
          <p:cNvPr id="7" name="TextBox 6"/>
          <p:cNvSpPr txBox="1"/>
          <p:nvPr/>
        </p:nvSpPr>
        <p:spPr>
          <a:xfrm>
            <a:off x="773703" y="5489713"/>
            <a:ext cx="1676400" cy="830997"/>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BTB only</a:t>
            </a:r>
          </a:p>
          <a:p>
            <a:r>
              <a:rPr lang="en-US" sz="2400" b="1" dirty="0">
                <a:latin typeface="Arial" panose="020B0604020202020204" pitchFamily="34" charset="0"/>
                <a:cs typeface="Arial" panose="020B0604020202020204" pitchFamily="34" charset="0"/>
              </a:rPr>
              <a:t>(</a:t>
            </a:r>
            <a:r>
              <a:rPr lang="en-US" sz="2400" b="1" dirty="0" smtClean="0">
                <a:latin typeface="Arial" panose="020B0604020202020204" pitchFamily="34" charset="0"/>
                <a:cs typeface="Arial" panose="020B0604020202020204" pitchFamily="34" charset="0"/>
              </a:rPr>
              <a:t>no CO</a:t>
            </a:r>
            <a:r>
              <a:rPr lang="en-US" sz="2400" b="1" baseline="-25000" dirty="0" smtClean="0">
                <a:latin typeface="Arial" panose="020B0604020202020204" pitchFamily="34" charset="0"/>
                <a:cs typeface="Arial" panose="020B0604020202020204" pitchFamily="34" charset="0"/>
              </a:rPr>
              <a:t>2</a:t>
            </a:r>
            <a:r>
              <a:rPr lang="en-US" sz="2400" b="1" dirty="0" smtClean="0">
                <a:latin typeface="Arial" panose="020B0604020202020204" pitchFamily="34" charset="0"/>
                <a:cs typeface="Arial" panose="020B0604020202020204" pitchFamily="34" charset="0"/>
              </a:rPr>
              <a:t>)</a:t>
            </a:r>
            <a:endParaRPr lang="en-US" sz="2400" b="1" dirty="0">
              <a:latin typeface="Arial" panose="020B0604020202020204" pitchFamily="34" charset="0"/>
              <a:cs typeface="Arial" panose="020B0604020202020204" pitchFamily="34" charset="0"/>
            </a:endParaRPr>
          </a:p>
        </p:txBody>
      </p:sp>
      <p:sp>
        <p:nvSpPr>
          <p:cNvPr id="8" name="TextBox 7"/>
          <p:cNvSpPr txBox="1"/>
          <p:nvPr/>
        </p:nvSpPr>
        <p:spPr>
          <a:xfrm>
            <a:off x="2629782" y="5486400"/>
            <a:ext cx="1789818"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BTB + CO2</a:t>
            </a:r>
            <a:endParaRPr lang="en-US" sz="2400" b="1"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5"/>
          <a:stretch>
            <a:fillRect/>
          </a:stretch>
        </p:blipFill>
        <p:spPr>
          <a:xfrm>
            <a:off x="7907866" y="6222395"/>
            <a:ext cx="1117600" cy="533400"/>
          </a:xfrm>
          <a:prstGeom prst="rect">
            <a:avLst/>
          </a:prstGeom>
        </p:spPr>
      </p:pic>
    </p:spTree>
    <p:extLst>
      <p:ext uri="{BB962C8B-B14F-4D97-AF65-F5344CB8AC3E}">
        <p14:creationId xmlns:p14="http://schemas.microsoft.com/office/powerpoint/2010/main" val="326807359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t>How to use these slides…</a:t>
            </a:r>
            <a:endParaRPr sz="2400" dirty="0"/>
          </a:p>
        </p:txBody>
      </p:sp>
      <p:sp>
        <p:nvSpPr>
          <p:cNvPr id="4" name="Shape 166"/>
          <p:cNvSpPr/>
          <p:nvPr/>
        </p:nvSpPr>
        <p:spPr>
          <a:xfrm>
            <a:off x="204697" y="756561"/>
            <a:ext cx="8882859" cy="5421998"/>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pPr>
              <a:spcBef>
                <a:spcPts val="800"/>
              </a:spcBef>
              <a:defRPr sz="2100">
                <a:solidFill>
                  <a:srgbClr val="573F34"/>
                </a:solidFill>
                <a:latin typeface="Arial"/>
                <a:ea typeface="Arial"/>
                <a:cs typeface="Arial"/>
                <a:sym typeface="Arial"/>
              </a:defRPr>
            </a:pPr>
            <a:r>
              <a:rPr sz="1300" dirty="0">
                <a:solidFill>
                  <a:srgbClr val="583F34"/>
                </a:solidFill>
              </a:rPr>
              <a:t>The following </a:t>
            </a:r>
            <a:r>
              <a:rPr sz="1300" dirty="0" smtClean="0">
                <a:solidFill>
                  <a:srgbClr val="583F34"/>
                </a:solidFill>
              </a:rPr>
              <a:t>presentation </a:t>
            </a:r>
            <a:r>
              <a:rPr lang="en-US" sz="1300" dirty="0" smtClean="0">
                <a:solidFill>
                  <a:srgbClr val="583F34"/>
                </a:solidFill>
              </a:rPr>
              <a:t>was </a:t>
            </a:r>
            <a:r>
              <a:rPr sz="1300" dirty="0" smtClean="0">
                <a:solidFill>
                  <a:srgbClr val="583F34"/>
                </a:solidFill>
              </a:rPr>
              <a:t>designed </a:t>
            </a:r>
            <a:r>
              <a:rPr sz="1300" dirty="0">
                <a:solidFill>
                  <a:srgbClr val="583F34"/>
                </a:solidFill>
              </a:rPr>
              <a:t>to support the implementation of the </a:t>
            </a:r>
            <a:r>
              <a:rPr sz="1300" dirty="0" smtClean="0">
                <a:solidFill>
                  <a:srgbClr val="583F34"/>
                </a:solidFill>
              </a:rPr>
              <a:t>MBER</a:t>
            </a:r>
            <a:r>
              <a:rPr lang="en-US" sz="1300" dirty="0" smtClean="0">
                <a:solidFill>
                  <a:srgbClr val="583F34"/>
                </a:solidFill>
              </a:rPr>
              <a:t>-Biology</a:t>
            </a:r>
            <a:r>
              <a:rPr sz="1300" dirty="0" smtClean="0">
                <a:solidFill>
                  <a:srgbClr val="583F34"/>
                </a:solidFill>
              </a:rPr>
              <a:t> </a:t>
            </a:r>
            <a:r>
              <a:rPr sz="1300" dirty="0">
                <a:solidFill>
                  <a:srgbClr val="583F34"/>
                </a:solidFill>
              </a:rPr>
              <a:t>curriculum—a student-centered sense-making classroom</a:t>
            </a:r>
            <a:r>
              <a:rPr sz="1300" dirty="0" smtClean="0">
                <a:solidFill>
                  <a:srgbClr val="583F34"/>
                </a:solidFill>
              </a:rPr>
              <a:t>.</a:t>
            </a:r>
            <a:r>
              <a:rPr lang="en-US" sz="1300" dirty="0" smtClean="0">
                <a:solidFill>
                  <a:srgbClr val="583F34"/>
                </a:solidFill>
              </a:rPr>
              <a:t> It </a:t>
            </a:r>
            <a:r>
              <a:rPr lang="en-US" sz="1300" dirty="0">
                <a:solidFill>
                  <a:srgbClr val="583F34"/>
                </a:solidFill>
              </a:rPr>
              <a:t>is </a:t>
            </a:r>
            <a:r>
              <a:rPr lang="en-US" sz="1300" u="sng" dirty="0">
                <a:solidFill>
                  <a:srgbClr val="583F34"/>
                </a:solidFill>
              </a:rPr>
              <a:t>NOT</a:t>
            </a:r>
            <a:r>
              <a:rPr lang="en-US" sz="1300" dirty="0">
                <a:solidFill>
                  <a:srgbClr val="583F34"/>
                </a:solidFill>
              </a:rPr>
              <a:t> ready to show to students in its current </a:t>
            </a:r>
            <a:r>
              <a:rPr lang="en-US" sz="1300" dirty="0" smtClean="0">
                <a:solidFill>
                  <a:srgbClr val="583F34"/>
                </a:solidFill>
              </a:rPr>
              <a:t>form.</a:t>
            </a:r>
            <a:r>
              <a:rPr sz="1300" dirty="0" smtClean="0">
                <a:solidFill>
                  <a:srgbClr val="583F34"/>
                </a:solidFill>
              </a:rPr>
              <a:t> </a:t>
            </a:r>
            <a:r>
              <a:rPr sz="1300" dirty="0">
                <a:solidFill>
                  <a:srgbClr val="583F34"/>
                </a:solidFill>
              </a:rPr>
              <a:t>You will notice there are two kinds of slides.</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(1) </a:t>
            </a:r>
            <a:r>
              <a:rPr sz="1300" b="1" dirty="0">
                <a:solidFill>
                  <a:srgbClr val="583F34"/>
                </a:solidFill>
              </a:rPr>
              <a:t>Teacher Notes slides </a:t>
            </a:r>
            <a:r>
              <a:rPr sz="1300" dirty="0">
                <a:solidFill>
                  <a:srgbClr val="583F34"/>
                </a:solidFill>
              </a:rPr>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(2) </a:t>
            </a:r>
            <a:r>
              <a:rPr sz="1300" b="1" dirty="0">
                <a:solidFill>
                  <a:srgbClr val="583F34"/>
                </a:solidFill>
              </a:rPr>
              <a:t>Student slides </a:t>
            </a:r>
            <a:r>
              <a:rPr sz="1300" dirty="0">
                <a:solidFill>
                  <a:srgbClr val="583F34"/>
                </a:solidFill>
              </a:rPr>
              <a:t>designed to facilitate student sense-making as you move through the Learning Segments and are intended for use in the classroom during instruction. In the “Presenter Notes” field you will find useful information for each particular slide. </a:t>
            </a:r>
            <a:endParaRPr sz="1300" b="1" dirty="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We have combined teacher slides and student slides so you can have </a:t>
            </a:r>
            <a:r>
              <a:rPr lang="en-US" sz="1300" dirty="0" smtClean="0">
                <a:solidFill>
                  <a:srgbClr val="583F34"/>
                </a:solidFill>
              </a:rPr>
              <a:t>almost </a:t>
            </a:r>
            <a:r>
              <a:rPr sz="1300" dirty="0" smtClean="0">
                <a:solidFill>
                  <a:srgbClr val="583F34"/>
                </a:solidFill>
              </a:rPr>
              <a:t>everything </a:t>
            </a:r>
            <a:r>
              <a:rPr sz="1300" dirty="0">
                <a:solidFill>
                  <a:srgbClr val="583F34"/>
                </a:solidFill>
              </a:rPr>
              <a:t>you need in one place as you explore the flow of each triangle. You will need to either </a:t>
            </a:r>
            <a:r>
              <a:rPr sz="1300" dirty="0" smtClean="0">
                <a:solidFill>
                  <a:srgbClr val="583F34"/>
                </a:solidFill>
              </a:rPr>
              <a:t>hide</a:t>
            </a:r>
            <a:r>
              <a:rPr lang="en-US" sz="1300" dirty="0" smtClean="0">
                <a:solidFill>
                  <a:srgbClr val="583F34"/>
                </a:solidFill>
              </a:rPr>
              <a:t> (see note below)</a:t>
            </a:r>
            <a:r>
              <a:rPr sz="1300" dirty="0" smtClean="0">
                <a:solidFill>
                  <a:srgbClr val="583F34"/>
                </a:solidFill>
              </a:rPr>
              <a:t> </a:t>
            </a:r>
            <a:r>
              <a:rPr sz="1300" dirty="0">
                <a:solidFill>
                  <a:srgbClr val="583F34"/>
                </a:solidFill>
              </a:rPr>
              <a:t>or delete the </a:t>
            </a:r>
            <a:r>
              <a:rPr sz="1300" b="1" dirty="0">
                <a:solidFill>
                  <a:srgbClr val="583F34"/>
                </a:solidFill>
              </a:rPr>
              <a:t>Teacher Notes </a:t>
            </a:r>
            <a:r>
              <a:rPr sz="1300" dirty="0">
                <a:solidFill>
                  <a:srgbClr val="583F34"/>
                </a:solidFill>
              </a:rPr>
              <a:t>slides to use it as a presentation in your classroom. </a:t>
            </a:r>
          </a:p>
          <a:p>
            <a:pPr>
              <a:spcBef>
                <a:spcPts val="800"/>
              </a:spcBef>
              <a:defRPr sz="2100">
                <a:solidFill>
                  <a:srgbClr val="573F34"/>
                </a:solidFill>
                <a:latin typeface="Arial"/>
                <a:ea typeface="Arial"/>
                <a:cs typeface="Arial"/>
                <a:sym typeface="Arial"/>
              </a:defRPr>
            </a:pPr>
            <a:r>
              <a:rPr sz="1300" dirty="0">
                <a:solidFill>
                  <a:srgbClr val="583F34"/>
                </a:solidFill>
              </a:rPr>
              <a:t>This presentation </a:t>
            </a:r>
            <a:r>
              <a:rPr sz="1300" b="1" dirty="0">
                <a:solidFill>
                  <a:srgbClr val="583F34"/>
                </a:solidFill>
              </a:rPr>
              <a:t>is not meant to stand </a:t>
            </a:r>
            <a:r>
              <a:rPr sz="1300" b="1" dirty="0" smtClean="0">
                <a:solidFill>
                  <a:srgbClr val="583F34"/>
                </a:solidFill>
              </a:rPr>
              <a:t>alone</a:t>
            </a:r>
            <a:r>
              <a:rPr lang="en-US" sz="1300" b="1" dirty="0" smtClean="0">
                <a:solidFill>
                  <a:srgbClr val="583F34"/>
                </a:solidFill>
              </a:rPr>
              <a:t>,</a:t>
            </a:r>
            <a:r>
              <a:rPr lang="en-US" sz="1300" dirty="0" smtClean="0">
                <a:solidFill>
                  <a:srgbClr val="583F34"/>
                </a:solidFill>
              </a:rPr>
              <a:t> however</a:t>
            </a:r>
            <a:r>
              <a:rPr sz="1300" dirty="0" smtClean="0">
                <a:solidFill>
                  <a:srgbClr val="583F34"/>
                </a:solidFill>
              </a:rPr>
              <a:t>. </a:t>
            </a:r>
            <a:r>
              <a:rPr sz="1300" dirty="0">
                <a:solidFill>
                  <a:srgbClr val="583F34"/>
                </a:solidFill>
              </a:rPr>
              <a:t>Instead we hope you use it in conjunction with the website. As you step through the slides, reference the table on the triangle </a:t>
            </a:r>
            <a:r>
              <a:rPr sz="1300" dirty="0" smtClean="0">
                <a:solidFill>
                  <a:srgbClr val="583F34"/>
                </a:solidFill>
              </a:rPr>
              <a:t>webpage</a:t>
            </a:r>
            <a:r>
              <a:rPr lang="en-US" sz="1300" dirty="0">
                <a:solidFill>
                  <a:srgbClr val="583F34"/>
                </a:solidFill>
              </a:rPr>
              <a:t> (https://www.modelbasedbiology.com/content/research-team/model-3-chemical-reactions-burning-</a:t>
            </a:r>
            <a:r>
              <a:rPr lang="en-US" sz="1300" dirty="0" smtClean="0">
                <a:solidFill>
                  <a:srgbClr val="583F34"/>
                </a:solidFill>
              </a:rPr>
              <a:t>ethanol)</a:t>
            </a:r>
            <a:r>
              <a:rPr sz="1300" dirty="0" smtClean="0">
                <a:solidFill>
                  <a:srgbClr val="583F34"/>
                </a:solidFill>
              </a:rPr>
              <a:t>. </a:t>
            </a:r>
            <a:r>
              <a:rPr sz="1300" dirty="0">
                <a:solidFill>
                  <a:srgbClr val="583F34"/>
                </a:solidFill>
              </a:rPr>
              <a:t>The Learning Segments and associated resources outlined in the PowerPoint directly correspond to the Learning Segments described in the table featured on the webpage. </a:t>
            </a:r>
            <a:r>
              <a:rPr lang="en-US" sz="1300" dirty="0" smtClean="0">
                <a:solidFill>
                  <a:srgbClr val="583F34"/>
                </a:solidFill>
              </a:rPr>
              <a:t>It may also help you to print out and have the student Doodle Sheet in front of you. </a:t>
            </a:r>
            <a:r>
              <a:rPr sz="1300" dirty="0" smtClean="0">
                <a:solidFill>
                  <a:srgbClr val="583F34"/>
                </a:solidFill>
              </a:rPr>
              <a:t>Looking </a:t>
            </a:r>
            <a:r>
              <a:rPr sz="1300" dirty="0">
                <a:solidFill>
                  <a:srgbClr val="583F34"/>
                </a:solidFill>
              </a:rPr>
              <a:t>over the table as you preview the slides will help you stay oriented to the overall flow, track which </a:t>
            </a:r>
            <a:r>
              <a:rPr sz="1300" dirty="0" smtClean="0">
                <a:solidFill>
                  <a:srgbClr val="583F34"/>
                </a:solidFill>
              </a:rPr>
              <a:t>resources </a:t>
            </a:r>
            <a:r>
              <a:rPr sz="1300" dirty="0">
                <a:solidFill>
                  <a:srgbClr val="583F34"/>
                </a:solidFill>
              </a:rPr>
              <a:t>go with the segment and access additional supports all while keeping in mind the high level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sz="1300" b="1" dirty="0">
                <a:solidFill>
                  <a:srgbClr val="583F34"/>
                </a:solidFill>
              </a:rPr>
              <a:t>We expect (and hope) you will modify this presentation</a:t>
            </a:r>
            <a:r>
              <a:rPr sz="1300" dirty="0">
                <a:solidFill>
                  <a:srgbClr val="583F34"/>
                </a:solidFill>
              </a:rPr>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Thanks</a:t>
            </a:r>
            <a:r>
              <a:rPr sz="1300" dirty="0" smtClean="0">
                <a:solidFill>
                  <a:srgbClr val="583F34"/>
                </a:solidFill>
              </a:rPr>
              <a:t>!</a:t>
            </a:r>
            <a:endParaRPr lang="en-US" sz="1300" dirty="0" smtClean="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smtClean="0">
                <a:solidFill>
                  <a:srgbClr val="583F34"/>
                </a:solidFill>
              </a:rPr>
              <a:t>The </a:t>
            </a:r>
            <a:r>
              <a:rPr sz="1300" dirty="0">
                <a:solidFill>
                  <a:srgbClr val="583F34"/>
                </a:solidFill>
              </a:rPr>
              <a:t>MBER team </a:t>
            </a:r>
          </a:p>
        </p:txBody>
      </p:sp>
    </p:spTree>
    <p:extLst>
      <p:ext uri="{BB962C8B-B14F-4D97-AF65-F5344CB8AC3E}">
        <p14:creationId xmlns:p14="http://schemas.microsoft.com/office/powerpoint/2010/main" val="40711935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2B7C01"/>
                </a:solidFill>
              </a:rPr>
              <a:t>Plan Your Experiment</a:t>
            </a:r>
            <a:endParaRPr lang="en-US" dirty="0">
              <a:solidFill>
                <a:srgbClr val="2B7C01"/>
              </a:solidFill>
            </a:endParaRPr>
          </a:p>
        </p:txBody>
      </p:sp>
      <p:pic>
        <p:nvPicPr>
          <p:cNvPr id="4" name="Picture 3" descr="Screen Shot 2015-12-10 at 7.04.29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642" y="1773865"/>
            <a:ext cx="3229652" cy="4507437"/>
          </a:xfrm>
          <a:prstGeom prst="rect">
            <a:avLst/>
          </a:prstGeom>
        </p:spPr>
      </p:pic>
      <p:pic>
        <p:nvPicPr>
          <p:cNvPr id="5" name="Picture 4" descr="Screen Shot 2015-12-10 at 7.06.09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0" y="1785627"/>
            <a:ext cx="3182679" cy="4495675"/>
          </a:xfrm>
          <a:prstGeom prst="rect">
            <a:avLst/>
          </a:prstGeom>
        </p:spPr>
      </p:pic>
      <p:pic>
        <p:nvPicPr>
          <p:cNvPr id="6" name="Picture 5"/>
          <p:cNvPicPr>
            <a:picLocks noChangeAspect="1"/>
          </p:cNvPicPr>
          <p:nvPr/>
        </p:nvPicPr>
        <p:blipFill>
          <a:blip r:embed="rId5"/>
          <a:stretch>
            <a:fillRect/>
          </a:stretch>
        </p:blipFill>
        <p:spPr>
          <a:xfrm>
            <a:off x="7907866" y="6222395"/>
            <a:ext cx="1117600" cy="533400"/>
          </a:xfrm>
          <a:prstGeom prst="rect">
            <a:avLst/>
          </a:prstGeom>
        </p:spPr>
      </p:pic>
    </p:spTree>
    <p:extLst>
      <p:ext uri="{BB962C8B-B14F-4D97-AF65-F5344CB8AC3E}">
        <p14:creationId xmlns:p14="http://schemas.microsoft.com/office/powerpoint/2010/main" val="281765681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LS02 </a:t>
            </a:r>
            <a:r>
              <a:rPr lang="en-US" sz="2400" dirty="0">
                <a:solidFill>
                  <a:schemeClr val="bg1"/>
                </a:solidFill>
                <a:latin typeface="Arial" panose="020B0604020202020204" pitchFamily="34" charset="0"/>
                <a:cs typeface="Arial" panose="020B0604020202020204" pitchFamily="34" charset="0"/>
              </a:rPr>
              <a:t>Teacher Resource: </a:t>
            </a:r>
            <a:r>
              <a:rPr lang="en-US" sz="2400" dirty="0" smtClean="0">
                <a:solidFill>
                  <a:schemeClr val="bg1"/>
                </a:solidFill>
                <a:latin typeface="Arial" panose="020B0604020202020204" pitchFamily="34" charset="0"/>
                <a:cs typeface="Arial" panose="020B0604020202020204" pitchFamily="34" charset="0"/>
              </a:rPr>
              <a:t>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smtClean="0">
                <a:solidFill>
                  <a:srgbClr val="583F34"/>
                </a:solidFill>
              </a:rPr>
              <a:t>What did we figure out? </a:t>
            </a:r>
            <a:endParaRPr lang="en-US" sz="2000" b="1" dirty="0">
              <a:solidFill>
                <a:srgbClr val="583F34"/>
              </a:solidFill>
            </a:endParaRPr>
          </a:p>
          <a:p>
            <a:pPr marL="0" indent="0">
              <a:spcBef>
                <a:spcPts val="0"/>
              </a:spcBef>
              <a:spcAft>
                <a:spcPts val="600"/>
              </a:spcAft>
              <a:buNone/>
            </a:pPr>
            <a:r>
              <a:rPr lang="en-US" sz="2000" dirty="0">
                <a:solidFill>
                  <a:srgbClr val="583F34"/>
                </a:solidFill>
              </a:rPr>
              <a:t>We’ve decided on an experimental design that will help us answer our questions about CO</a:t>
            </a:r>
            <a:r>
              <a:rPr lang="en-US" sz="2000" baseline="-25000" dirty="0">
                <a:solidFill>
                  <a:srgbClr val="583F34"/>
                </a:solidFill>
              </a:rPr>
              <a:t>2</a:t>
            </a:r>
            <a:r>
              <a:rPr lang="en-US" sz="2000" dirty="0">
                <a:solidFill>
                  <a:srgbClr val="583F34"/>
                </a:solidFill>
              </a:rPr>
              <a:t> and light. We await the results</a:t>
            </a:r>
            <a:r>
              <a:rPr lang="en-US" sz="2000" dirty="0" smtClean="0">
                <a:solidFill>
                  <a:srgbClr val="583F34"/>
                </a:solidFill>
              </a:rPr>
              <a:t>.</a:t>
            </a:r>
            <a:endParaRPr lang="en-US" sz="2000"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P</a:t>
            </a:r>
            <a:r>
              <a:rPr lang="en-US" sz="1600" b="1" dirty="0" smtClean="0">
                <a:solidFill>
                  <a:srgbClr val="583F34"/>
                </a:solidFill>
              </a:rPr>
              <a:t> LS02 Teacher Reflection Notes:</a:t>
            </a:r>
          </a:p>
          <a:p>
            <a:pPr marL="0" indent="0">
              <a:buNone/>
            </a:pPr>
            <a:endParaRPr lang="en-US" sz="1600" dirty="0" smtClean="0">
              <a:solidFill>
                <a:srgbClr val="583F34"/>
              </a:solidFill>
            </a:endParaRPr>
          </a:p>
          <a:p>
            <a:pPr marL="0" indent="0">
              <a:buNone/>
            </a:pPr>
            <a:r>
              <a:rPr lang="en-US" sz="1600" i="1" dirty="0" smtClean="0">
                <a:solidFill>
                  <a:srgbClr val="583F34"/>
                </a:solidFill>
              </a:rPr>
              <a:t>Things that went well…</a:t>
            </a:r>
          </a:p>
          <a:p>
            <a:pPr marL="0" indent="0">
              <a:buNone/>
            </a:pPr>
            <a:endParaRPr lang="en-US" sz="1600" i="1" dirty="0" smtClean="0">
              <a:solidFill>
                <a:srgbClr val="583F34"/>
              </a:solidFill>
            </a:endParaRPr>
          </a:p>
          <a:p>
            <a:pPr marL="0" indent="0">
              <a:buNone/>
            </a:pPr>
            <a:r>
              <a:rPr lang="en-US" sz="1600" i="1" dirty="0" smtClean="0">
                <a:solidFill>
                  <a:srgbClr val="583F34"/>
                </a:solidFill>
              </a:rPr>
              <a:t>Things I would change…</a:t>
            </a:r>
          </a:p>
          <a:p>
            <a:pPr marL="0" indent="0">
              <a:buNone/>
            </a:pPr>
            <a:endParaRPr lang="en-US" sz="1600" i="1" dirty="0" smtClean="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cxnSp>
        <p:nvCxnSpPr>
          <p:cNvPr id="26" name="Straight Arrow Connector 25"/>
          <p:cNvCxnSpPr/>
          <p:nvPr/>
        </p:nvCxnSpPr>
        <p:spPr>
          <a:xfrm flipH="1" flipV="1">
            <a:off x="6781800" y="2743200"/>
            <a:ext cx="1434020" cy="7386"/>
          </a:xfrm>
          <a:prstGeom prst="straightConnector1">
            <a:avLst/>
          </a:prstGeom>
          <a:noFill/>
          <a:ln w="31750" cap="flat">
            <a:solidFill>
              <a:srgbClr val="CB5904"/>
            </a:solidFill>
            <a:prstDash val="solid"/>
            <a:miter lim="400000"/>
            <a:headEnd type="none"/>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56246191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LS03 </a:t>
            </a:r>
            <a:r>
              <a:rPr lang="en-US" sz="2400" dirty="0">
                <a:solidFill>
                  <a:schemeClr val="bg1"/>
                </a:solidFill>
                <a:latin typeface="Arial" panose="020B0604020202020204" pitchFamily="34" charset="0"/>
                <a:cs typeface="Arial" panose="020B0604020202020204" pitchFamily="34" charset="0"/>
              </a:rPr>
              <a:t>Teacher Resource: Learning Segment </a:t>
            </a:r>
            <a:r>
              <a:rPr lang="en-US" sz="2400" dirty="0" smtClean="0">
                <a:solidFill>
                  <a:schemeClr val="bg1"/>
                </a:solidFill>
                <a:latin typeface="Arial" panose="020B0604020202020204" pitchFamily="34" charset="0"/>
                <a:cs typeface="Arial" panose="020B0604020202020204" pitchFamily="34" charset="0"/>
              </a:rPr>
              <a:t>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2000" b="1" dirty="0" smtClean="0">
                <a:solidFill>
                  <a:srgbClr val="583F34"/>
                </a:solidFill>
              </a:rPr>
              <a:t>P</a:t>
            </a:r>
            <a:r>
              <a:rPr lang="en-US" sz="2000" b="1" dirty="0" smtClean="0">
                <a:solidFill>
                  <a:srgbClr val="583F34"/>
                </a:solidFill>
                <a:sym typeface="Wingdings" panose="05000000000000000000" pitchFamily="2" charset="2"/>
              </a:rPr>
              <a:t>M</a:t>
            </a:r>
            <a:r>
              <a:rPr lang="en-US" sz="2000" b="1" dirty="0" smtClean="0">
                <a:solidFill>
                  <a:srgbClr val="583F34"/>
                </a:solidFill>
              </a:rPr>
              <a:t>: </a:t>
            </a:r>
            <a:r>
              <a:rPr lang="en-US" sz="2000" dirty="0">
                <a:solidFill>
                  <a:srgbClr val="583F34"/>
                </a:solidFill>
              </a:rPr>
              <a:t>We examine the results of our experiment and construct posters that communicate our findings and analysis. We review other groups’ results and discuss as a class</a:t>
            </a:r>
            <a:r>
              <a:rPr lang="en-US" sz="2000" b="1" dirty="0" smtClean="0">
                <a:solidFill>
                  <a:srgbClr val="583F34"/>
                </a:solidFill>
                <a:latin typeface="Arial" panose="020B0604020202020204" pitchFamily="34" charset="0"/>
                <a:cs typeface="Arial" panose="020B0604020202020204" pitchFamily="34" charset="0"/>
                <a:sym typeface="Wingdings" panose="05000000000000000000" pitchFamily="2" charset="2"/>
              </a:rPr>
              <a:t>.</a:t>
            </a:r>
            <a:endParaRPr lang="en-US" sz="2000" b="1" dirty="0">
              <a:solidFill>
                <a:srgbClr val="583F34"/>
              </a:solidFill>
            </a:endParaRPr>
          </a:p>
        </p:txBody>
      </p:sp>
      <p:sp>
        <p:nvSpPr>
          <p:cNvPr id="31" name="TextBox 30"/>
          <p:cNvSpPr txBox="1"/>
          <p:nvPr/>
        </p:nvSpPr>
        <p:spPr>
          <a:xfrm>
            <a:off x="3022333" y="1089944"/>
            <a:ext cx="5998245" cy="369332"/>
          </a:xfrm>
          <a:prstGeom prst="rect">
            <a:avLst/>
          </a:prstGeom>
          <a:noFill/>
        </p:spPr>
        <p:txBody>
          <a:bodyPr wrap="square" rtlCol="0">
            <a:spAutoFit/>
          </a:bodyPr>
          <a:lstStyle/>
          <a:p>
            <a:r>
              <a:rPr lang="en-US" dirty="0" smtClean="0">
                <a:solidFill>
                  <a:srgbClr val="583F34"/>
                </a:solidFill>
              </a:rPr>
              <a:t>Time: 55 minutes</a:t>
            </a:r>
          </a:p>
        </p:txBody>
      </p:sp>
      <p:sp>
        <p:nvSpPr>
          <p:cNvPr id="2" name="Rectangle 1"/>
          <p:cNvSpPr/>
          <p:nvPr/>
        </p:nvSpPr>
        <p:spPr>
          <a:xfrm>
            <a:off x="282908" y="3454961"/>
            <a:ext cx="3831892" cy="3293209"/>
          </a:xfrm>
          <a:prstGeom prst="rect">
            <a:avLst/>
          </a:prstGeom>
        </p:spPr>
        <p:txBody>
          <a:bodyPr wrap="square">
            <a:spAutoFit/>
          </a:bodyPr>
          <a:lstStyle/>
          <a:p>
            <a:r>
              <a:rPr lang="en-US" sz="1600" i="1" u="sng" dirty="0" smtClean="0">
                <a:solidFill>
                  <a:srgbClr val="583F34"/>
                </a:solidFill>
              </a:rPr>
              <a:t>Resources you </a:t>
            </a:r>
            <a:r>
              <a:rPr lang="en-US" sz="1600" i="1" u="sng" dirty="0">
                <a:solidFill>
                  <a:srgbClr val="583F34"/>
                </a:solidFill>
              </a:rPr>
              <a:t>will need:</a:t>
            </a:r>
          </a:p>
          <a:p>
            <a:r>
              <a:rPr lang="en-US" sz="1600" dirty="0" smtClean="0">
                <a:solidFill>
                  <a:srgbClr val="583F34"/>
                </a:solidFill>
                <a:cs typeface="Arial" panose="020B0604020202020204" pitchFamily="34" charset="0"/>
              </a:rPr>
              <a:t>P 02 Photosynthesis Lab </a:t>
            </a:r>
          </a:p>
          <a:p>
            <a:r>
              <a:rPr lang="en-US" sz="1600" dirty="0" smtClean="0">
                <a:solidFill>
                  <a:srgbClr val="583F34"/>
                </a:solidFill>
                <a:cs typeface="Arial" panose="020B0604020202020204" pitchFamily="34" charset="0"/>
              </a:rPr>
              <a:t>P 02 Photosynthesis Lab TEACHER GUIDE</a:t>
            </a:r>
            <a:endParaRPr lang="en-US" sz="1600" dirty="0">
              <a:solidFill>
                <a:srgbClr val="583F34"/>
              </a:solidFill>
              <a:cs typeface="Arial" panose="020B0604020202020204" pitchFamily="34" charset="0"/>
            </a:endParaRPr>
          </a:p>
          <a:p>
            <a:r>
              <a:rPr lang="en-US" sz="1600" dirty="0" smtClean="0">
                <a:solidFill>
                  <a:srgbClr val="583F34"/>
                </a:solidFill>
                <a:cs typeface="Arial" panose="020B0604020202020204" pitchFamily="34" charset="0"/>
              </a:rPr>
              <a:t>Per Lab Group:</a:t>
            </a:r>
          </a:p>
          <a:p>
            <a:r>
              <a:rPr lang="en-US" sz="1600" dirty="0" smtClean="0">
                <a:solidFill>
                  <a:srgbClr val="583F34"/>
                </a:solidFill>
                <a:cs typeface="Arial" panose="020B0604020202020204" pitchFamily="34" charset="0"/>
              </a:rPr>
              <a:t>Dark and Light Test </a:t>
            </a:r>
            <a:r>
              <a:rPr lang="en-US" sz="1600" dirty="0">
                <a:solidFill>
                  <a:srgbClr val="583F34"/>
                </a:solidFill>
                <a:cs typeface="Arial" panose="020B0604020202020204" pitchFamily="34" charset="0"/>
              </a:rPr>
              <a:t>Tube </a:t>
            </a:r>
            <a:r>
              <a:rPr lang="en-US" sz="1600" dirty="0" smtClean="0">
                <a:solidFill>
                  <a:srgbClr val="583F34"/>
                </a:solidFill>
                <a:cs typeface="Arial" panose="020B0604020202020204" pitchFamily="34" charset="0"/>
              </a:rPr>
              <a:t>Coloring Pages</a:t>
            </a:r>
            <a:endParaRPr lang="en-US" sz="1600" dirty="0">
              <a:solidFill>
                <a:srgbClr val="583F34"/>
              </a:solidFill>
              <a:cs typeface="Arial" panose="020B0604020202020204" pitchFamily="34" charset="0"/>
            </a:endParaRPr>
          </a:p>
          <a:p>
            <a:r>
              <a:rPr lang="en-US" sz="1600" dirty="0" smtClean="0">
                <a:solidFill>
                  <a:srgbClr val="583F34"/>
                </a:solidFill>
                <a:cs typeface="Arial" panose="020B0604020202020204" pitchFamily="34" charset="0"/>
              </a:rPr>
              <a:t>Markers, poster paper, etc. as outlined in the teacher guide</a:t>
            </a:r>
            <a:endParaRPr lang="en-US" sz="1600" dirty="0">
              <a:solidFill>
                <a:srgbClr val="583F34"/>
              </a:solidFill>
              <a:cs typeface="Arial" panose="020B0604020202020204" pitchFamily="34" charset="0"/>
            </a:endParaRPr>
          </a:p>
          <a:p>
            <a:r>
              <a:rPr lang="en-US" sz="1600" dirty="0" smtClean="0">
                <a:solidFill>
                  <a:srgbClr val="583F34"/>
                </a:solidFill>
                <a:cs typeface="Arial" panose="020B0604020202020204" pitchFamily="34" charset="0"/>
              </a:rPr>
              <a:t>P 03 Gallery </a:t>
            </a:r>
            <a:r>
              <a:rPr lang="en-US" sz="1600" dirty="0">
                <a:solidFill>
                  <a:srgbClr val="583F34"/>
                </a:solidFill>
                <a:cs typeface="Arial" panose="020B0604020202020204" pitchFamily="34" charset="0"/>
              </a:rPr>
              <a:t>Walk </a:t>
            </a:r>
            <a:r>
              <a:rPr lang="en-US" sz="1600" dirty="0" smtClean="0">
                <a:solidFill>
                  <a:srgbClr val="583F34"/>
                </a:solidFill>
                <a:cs typeface="Arial" panose="020B0604020202020204" pitchFamily="34" charset="0"/>
              </a:rPr>
              <a:t>Feedback Sheet  </a:t>
            </a:r>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endParaRPr lang="en-US" sz="1600" dirty="0" smtClean="0">
              <a:solidFill>
                <a:srgbClr val="583F34"/>
              </a:solidFill>
            </a:endParaRPr>
          </a:p>
          <a:p>
            <a:endParaRPr lang="en-US" sz="1600" dirty="0">
              <a:solidFill>
                <a:srgbClr val="583F34"/>
              </a:solidFill>
            </a:endParaRPr>
          </a:p>
          <a:p>
            <a:r>
              <a:rPr lang="en-US" sz="1600" i="1" u="sng" dirty="0" smtClean="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rPr>
              <a:t>Notes and Details:</a:t>
            </a:r>
          </a:p>
          <a:p>
            <a:pPr marL="0" indent="0">
              <a:buNone/>
            </a:pPr>
            <a:r>
              <a:rPr lang="en-US" sz="1600" dirty="0" smtClean="0">
                <a:solidFill>
                  <a:srgbClr val="583F34"/>
                </a:solidFill>
                <a:cs typeface="Arial"/>
              </a:rPr>
              <a:t>This learning segment builds directly off the Photosynthesis Lab completed in the last one. On </a:t>
            </a:r>
            <a:r>
              <a:rPr lang="en-US" sz="1600" dirty="0">
                <a:solidFill>
                  <a:srgbClr val="583F34"/>
                </a:solidFill>
                <a:cs typeface="Arial"/>
              </a:rPr>
              <a:t>day two of the experiment, groups break down the lab and color the “End” rows on their test tube coloring pages to show their results. They paste these on their poster paper and then add their analysis of their results (per directions on the PowerPoint). The poster can serve as the “conclusion” to the lab at your discretion</a:t>
            </a:r>
            <a:r>
              <a:rPr lang="en-US" sz="1600" dirty="0" smtClean="0">
                <a:solidFill>
                  <a:srgbClr val="583F34"/>
                </a:solidFill>
                <a:cs typeface="Arial"/>
              </a:rPr>
              <a:t>.</a:t>
            </a:r>
          </a:p>
          <a:p>
            <a:pPr marL="0" indent="0">
              <a:buNone/>
            </a:pPr>
            <a:r>
              <a:rPr lang="en-US" sz="1600" dirty="0" smtClean="0">
                <a:solidFill>
                  <a:srgbClr val="583F34"/>
                </a:solidFill>
                <a:cs typeface="Arial"/>
              </a:rPr>
              <a:t> </a:t>
            </a:r>
            <a:r>
              <a:rPr lang="en-US" sz="1600" dirty="0">
                <a:solidFill>
                  <a:srgbClr val="583F34"/>
                </a:solidFill>
              </a:rPr>
              <a:t>	</a:t>
            </a:r>
            <a:r>
              <a:rPr lang="en-US" sz="1600" dirty="0" smtClean="0">
                <a:solidFill>
                  <a:srgbClr val="583F34"/>
                </a:solidFill>
              </a:rPr>
              <a:t>			&lt;continued on next slide&gt;</a:t>
            </a:r>
            <a:endParaRPr lang="en-US" sz="1600" dirty="0">
              <a:solidFill>
                <a:srgbClr val="583F34"/>
              </a:solidFill>
            </a:endParaRPr>
          </a:p>
        </p:txBody>
      </p:sp>
      <p:grpSp>
        <p:nvGrpSpPr>
          <p:cNvPr id="28" name="Group 27"/>
          <p:cNvGrpSpPr/>
          <p:nvPr/>
        </p:nvGrpSpPr>
        <p:grpSpPr>
          <a:xfrm>
            <a:off x="451309" y="933959"/>
            <a:ext cx="2571024" cy="2190241"/>
            <a:chOff x="1029484" y="1311626"/>
            <a:chExt cx="2571024" cy="2190241"/>
          </a:xfrm>
          <a:noFill/>
        </p:grpSpPr>
        <p:sp>
          <p:nvSpPr>
            <p:cNvPr id="29" name="Triangle 29"/>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30" name="Rectangle 29"/>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32" name="Rectangle 31"/>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33" name="Rectangle 32"/>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cxnSp>
        <p:nvCxnSpPr>
          <p:cNvPr id="34" name="Straight Arrow Connector 33"/>
          <p:cNvCxnSpPr/>
          <p:nvPr/>
        </p:nvCxnSpPr>
        <p:spPr>
          <a:xfrm flipV="1">
            <a:off x="705614" y="1308540"/>
            <a:ext cx="839189" cy="1411972"/>
          </a:xfrm>
          <a:prstGeom prst="straightConnector1">
            <a:avLst/>
          </a:prstGeom>
          <a:noFill/>
          <a:ln w="31750" cap="flat">
            <a:solidFill>
              <a:srgbClr val="CB5904"/>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01738068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LS03 </a:t>
            </a:r>
            <a:r>
              <a:rPr lang="en-US" sz="2400" dirty="0">
                <a:solidFill>
                  <a:schemeClr val="bg1"/>
                </a:solidFill>
              </a:rPr>
              <a:t>Teacher Resource: </a:t>
            </a:r>
            <a:r>
              <a:rPr lang="en-US" sz="2400" dirty="0" smtClean="0">
                <a:solidFill>
                  <a:schemeClr val="bg1"/>
                </a:solidFill>
              </a:rPr>
              <a:t>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smtClean="0">
                <a:solidFill>
                  <a:srgbClr val="583F34"/>
                </a:solidFill>
              </a:rPr>
              <a:t>Notes and Details (continued):</a:t>
            </a:r>
          </a:p>
          <a:p>
            <a:pPr marL="0" lvl="0" indent="0">
              <a:lnSpc>
                <a:spcPct val="110000"/>
              </a:lnSpc>
              <a:buNone/>
            </a:pPr>
            <a:r>
              <a:rPr lang="en-US" sz="1600" dirty="0" smtClean="0">
                <a:solidFill>
                  <a:srgbClr val="583F34"/>
                </a:solidFill>
                <a:cs typeface="Arial"/>
              </a:rPr>
              <a:t>Here </a:t>
            </a:r>
            <a:r>
              <a:rPr lang="en-US" sz="1600" dirty="0">
                <a:solidFill>
                  <a:srgbClr val="583F34"/>
                </a:solidFill>
                <a:cs typeface="Arial"/>
              </a:rPr>
              <a:t>students must grapple with making sense of results that are not completely straightforward – namely, the results usually make it appear that plants do photosynthesis in the light and cell respiration only in the dark.</a:t>
            </a:r>
            <a:r>
              <a:rPr lang="en-US" sz="1600" i="1" dirty="0">
                <a:solidFill>
                  <a:srgbClr val="583F34"/>
                </a:solidFill>
                <a:cs typeface="Arial"/>
              </a:rPr>
              <a:t> </a:t>
            </a:r>
            <a:r>
              <a:rPr lang="en-US" sz="1600" dirty="0">
                <a:solidFill>
                  <a:srgbClr val="583F34"/>
                </a:solidFill>
                <a:cs typeface="Arial"/>
              </a:rPr>
              <a:t>Because it is important for them to be exposed to the thinking of as many classmates as possible, and because they may have set up their own experiment </a:t>
            </a:r>
            <a:r>
              <a:rPr lang="en-US" sz="1600" dirty="0" smtClean="0">
                <a:solidFill>
                  <a:srgbClr val="583F34"/>
                </a:solidFill>
                <a:cs typeface="Arial"/>
              </a:rPr>
              <a:t>without controls or with other problems, </a:t>
            </a:r>
            <a:r>
              <a:rPr lang="en-US" sz="1600" dirty="0">
                <a:solidFill>
                  <a:srgbClr val="583F34"/>
                </a:solidFill>
                <a:cs typeface="Arial"/>
              </a:rPr>
              <a:t>we do a Gallery Walk. Finally we come together as a class to discuss the data. Usually at this point everyone agrees that our data shows plants do both photosynthesis (because the plant removed CO</a:t>
            </a:r>
            <a:r>
              <a:rPr lang="en-US" sz="1600" baseline="-25000" dirty="0">
                <a:solidFill>
                  <a:srgbClr val="583F34"/>
                </a:solidFill>
                <a:cs typeface="Arial"/>
              </a:rPr>
              <a:t>2</a:t>
            </a:r>
            <a:r>
              <a:rPr lang="en-US" sz="1600" dirty="0">
                <a:solidFill>
                  <a:srgbClr val="583F34"/>
                </a:solidFill>
                <a:cs typeface="Arial"/>
              </a:rPr>
              <a:t> in the light) and cell respiration (because the plant released CO</a:t>
            </a:r>
            <a:r>
              <a:rPr lang="en-US" sz="1600" baseline="-25000" dirty="0">
                <a:solidFill>
                  <a:srgbClr val="583F34"/>
                </a:solidFill>
                <a:cs typeface="Arial"/>
              </a:rPr>
              <a:t>2</a:t>
            </a:r>
            <a:r>
              <a:rPr lang="en-US" sz="1600" dirty="0">
                <a:solidFill>
                  <a:srgbClr val="583F34"/>
                </a:solidFill>
                <a:cs typeface="Arial"/>
              </a:rPr>
              <a:t> in the dark), but some questions still remain. Note: Slides with pictures of typical results are provided in case you need them for class discussion. </a:t>
            </a:r>
            <a:endParaRPr lang="en-US" sz="1600" dirty="0" smtClean="0">
              <a:solidFill>
                <a:srgbClr val="583F34"/>
              </a:solidFill>
              <a:cs typeface="Arial"/>
            </a:endParaRPr>
          </a:p>
          <a:p>
            <a:pPr marL="0" lvl="0" indent="0">
              <a:lnSpc>
                <a:spcPct val="110000"/>
              </a:lnSpc>
              <a:buNone/>
            </a:pPr>
            <a:r>
              <a:rPr lang="en-US" sz="1600" dirty="0">
                <a:solidFill>
                  <a:srgbClr val="583F34"/>
                </a:solidFill>
                <a:cs typeface="Arial"/>
              </a:rPr>
              <a:t>We hope during the all-class discussion, questions that can’t be answered by the data emerge. </a:t>
            </a:r>
          </a:p>
          <a:p>
            <a:pPr>
              <a:lnSpc>
                <a:spcPct val="110000"/>
              </a:lnSpc>
            </a:pPr>
            <a:r>
              <a:rPr lang="en-US" sz="1600" dirty="0">
                <a:solidFill>
                  <a:srgbClr val="583F34"/>
                </a:solidFill>
                <a:cs typeface="Arial"/>
              </a:rPr>
              <a:t> We saw in the lab that plants give off CO</a:t>
            </a:r>
            <a:r>
              <a:rPr lang="en-US" sz="1600" baseline="-25000" dirty="0">
                <a:solidFill>
                  <a:srgbClr val="583F34"/>
                </a:solidFill>
                <a:cs typeface="Arial"/>
              </a:rPr>
              <a:t>2</a:t>
            </a:r>
            <a:r>
              <a:rPr lang="en-US" sz="1600" dirty="0">
                <a:solidFill>
                  <a:srgbClr val="583F34"/>
                </a:solidFill>
                <a:cs typeface="Arial"/>
              </a:rPr>
              <a:t>. But we’ve been taught they remove CO</a:t>
            </a:r>
            <a:r>
              <a:rPr lang="en-US" sz="1600" baseline="-25000" dirty="0">
                <a:solidFill>
                  <a:srgbClr val="583F34"/>
                </a:solidFill>
                <a:cs typeface="Arial"/>
              </a:rPr>
              <a:t>2</a:t>
            </a:r>
            <a:r>
              <a:rPr lang="en-US" sz="1600" dirty="0">
                <a:solidFill>
                  <a:srgbClr val="583F34"/>
                </a:solidFill>
                <a:cs typeface="Arial"/>
              </a:rPr>
              <a:t> from the atmosphere. How can that be</a:t>
            </a:r>
            <a:r>
              <a:rPr lang="en-US" sz="1600" dirty="0" smtClean="0">
                <a:solidFill>
                  <a:srgbClr val="583F34"/>
                </a:solidFill>
                <a:cs typeface="Arial"/>
              </a:rPr>
              <a:t>?</a:t>
            </a:r>
            <a:endParaRPr lang="en-US" sz="1600" dirty="0">
              <a:solidFill>
                <a:srgbClr val="583F34"/>
              </a:solidFill>
              <a:cs typeface="Arial"/>
            </a:endParaRPr>
          </a:p>
          <a:p>
            <a:pPr>
              <a:lnSpc>
                <a:spcPct val="110000"/>
              </a:lnSpc>
            </a:pPr>
            <a:r>
              <a:rPr lang="en-US" sz="1600" dirty="0">
                <a:solidFill>
                  <a:srgbClr val="583F34"/>
                </a:solidFill>
                <a:cs typeface="Arial"/>
              </a:rPr>
              <a:t>Since we only see evidence of CO</a:t>
            </a:r>
            <a:r>
              <a:rPr lang="en-US" sz="1600" baseline="-25000" dirty="0">
                <a:solidFill>
                  <a:srgbClr val="583F34"/>
                </a:solidFill>
                <a:cs typeface="Arial"/>
              </a:rPr>
              <a:t>2</a:t>
            </a:r>
            <a:r>
              <a:rPr lang="en-US" sz="1600" dirty="0">
                <a:solidFill>
                  <a:srgbClr val="583F34"/>
                </a:solidFill>
                <a:cs typeface="Arial"/>
              </a:rPr>
              <a:t> production at night does that mean plants only do cell respiration at night? Don’t they need ATP in the daytime too</a:t>
            </a:r>
            <a:r>
              <a:rPr lang="en-US" sz="1600" dirty="0" smtClean="0">
                <a:solidFill>
                  <a:srgbClr val="583F34"/>
                </a:solidFill>
                <a:cs typeface="Arial"/>
              </a:rPr>
              <a:t>?</a:t>
            </a:r>
            <a:endParaRPr lang="en-US" sz="1600" dirty="0">
              <a:solidFill>
                <a:srgbClr val="583F34"/>
              </a:solidFill>
              <a:cs typeface="Arial"/>
            </a:endParaRPr>
          </a:p>
          <a:p>
            <a:pPr marL="0" lvl="0" indent="0">
              <a:lnSpc>
                <a:spcPct val="110000"/>
              </a:lnSpc>
              <a:buNone/>
            </a:pPr>
            <a:r>
              <a:rPr lang="en-US" sz="1600" dirty="0">
                <a:solidFill>
                  <a:srgbClr val="583F34"/>
                </a:solidFill>
                <a:cs typeface="Arial"/>
              </a:rPr>
              <a:t>If </a:t>
            </a:r>
            <a:r>
              <a:rPr lang="en-US" sz="1600" dirty="0" smtClean="0">
                <a:solidFill>
                  <a:srgbClr val="583F34"/>
                </a:solidFill>
                <a:cs typeface="Arial"/>
              </a:rPr>
              <a:t>questions like these </a:t>
            </a:r>
            <a:r>
              <a:rPr lang="en-US" sz="1600" dirty="0">
                <a:solidFill>
                  <a:srgbClr val="583F34"/>
                </a:solidFill>
                <a:cs typeface="Arial"/>
              </a:rPr>
              <a:t>don’t come up, you may need to ask probing questions to draw them out.</a:t>
            </a:r>
          </a:p>
          <a:p>
            <a:pPr marL="0" lvl="0" indent="0">
              <a:lnSpc>
                <a:spcPct val="110000"/>
              </a:lnSpc>
              <a:buNone/>
            </a:pPr>
            <a:endParaRPr lang="en-US" sz="1600" dirty="0">
              <a:solidFill>
                <a:srgbClr val="583F34"/>
              </a:solidFill>
              <a:cs typeface="Arial"/>
            </a:endParaRPr>
          </a:p>
        </p:txBody>
      </p:sp>
    </p:spTree>
    <p:extLst>
      <p:ext uri="{BB962C8B-B14F-4D97-AF65-F5344CB8AC3E}">
        <p14:creationId xmlns:p14="http://schemas.microsoft.com/office/powerpoint/2010/main" val="34114523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ttblue plant.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1200" y="228600"/>
            <a:ext cx="452380" cy="2971800"/>
          </a:xfrm>
          <a:prstGeom prst="rect">
            <a:avLst/>
          </a:prstGeom>
        </p:spPr>
      </p:pic>
      <p:pic>
        <p:nvPicPr>
          <p:cNvPr id="7" name="Picture 6" descr="ttyellow no plant 4.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57400" y="3429000"/>
            <a:ext cx="409821" cy="2971800"/>
          </a:xfrm>
          <a:prstGeom prst="rect">
            <a:avLst/>
          </a:prstGeom>
        </p:spPr>
      </p:pic>
      <p:pic>
        <p:nvPicPr>
          <p:cNvPr id="8" name="Picture 7" descr="ttyellow plant 3.ti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5000" y="3429000"/>
            <a:ext cx="433388" cy="2971800"/>
          </a:xfrm>
          <a:prstGeom prst="rect">
            <a:avLst/>
          </a:prstGeom>
        </p:spPr>
      </p:pic>
      <p:pic>
        <p:nvPicPr>
          <p:cNvPr id="11" name="Picture 10" descr="ttyellow no plant 2.t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38800" y="152400"/>
            <a:ext cx="422446" cy="3048000"/>
          </a:xfrm>
          <a:prstGeom prst="rect">
            <a:avLst/>
          </a:prstGeom>
        </p:spPr>
      </p:pic>
      <p:pic>
        <p:nvPicPr>
          <p:cNvPr id="12" name="Picture 11" descr="Sun_corner.svg.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1905000" cy="1905000"/>
          </a:xfrm>
          <a:prstGeom prst="rect">
            <a:avLst/>
          </a:prstGeom>
        </p:spPr>
      </p:pic>
      <p:pic>
        <p:nvPicPr>
          <p:cNvPr id="13" name="Picture 12" descr="ttblue plant.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0" y="228600"/>
            <a:ext cx="452380" cy="2971800"/>
          </a:xfrm>
          <a:prstGeom prst="rect">
            <a:avLst/>
          </a:prstGeom>
        </p:spPr>
      </p:pic>
      <p:pic>
        <p:nvPicPr>
          <p:cNvPr id="14" name="Picture 13" descr="ttblue plant.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0400" y="152400"/>
            <a:ext cx="452380" cy="2971800"/>
          </a:xfrm>
          <a:prstGeom prst="rect">
            <a:avLst/>
          </a:prstGeom>
        </p:spPr>
      </p:pic>
      <p:pic>
        <p:nvPicPr>
          <p:cNvPr id="15" name="Picture 14" descr="ttyellow no plant 4.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52800" y="3429000"/>
            <a:ext cx="409821" cy="2971800"/>
          </a:xfrm>
          <a:prstGeom prst="rect">
            <a:avLst/>
          </a:prstGeom>
        </p:spPr>
      </p:pic>
      <p:pic>
        <p:nvPicPr>
          <p:cNvPr id="16" name="Picture 15" descr="ttyellow plant 3.ti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6600" y="3429000"/>
            <a:ext cx="433388" cy="2971800"/>
          </a:xfrm>
          <a:prstGeom prst="rect">
            <a:avLst/>
          </a:prstGeom>
        </p:spPr>
      </p:pic>
      <p:sp>
        <p:nvSpPr>
          <p:cNvPr id="17" name="Right Arrow 16"/>
          <p:cNvSpPr/>
          <p:nvPr/>
        </p:nvSpPr>
        <p:spPr>
          <a:xfrm>
            <a:off x="2590800" y="15240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ight Arrow 17"/>
          <p:cNvSpPr/>
          <p:nvPr/>
        </p:nvSpPr>
        <p:spPr>
          <a:xfrm>
            <a:off x="6248400" y="15240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a:off x="2667000" y="48006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ight Arrow 19"/>
          <p:cNvSpPr/>
          <p:nvPr/>
        </p:nvSpPr>
        <p:spPr>
          <a:xfrm>
            <a:off x="6324600" y="47244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1295400" y="4724400"/>
            <a:ext cx="762000" cy="646331"/>
          </a:xfrm>
          <a:prstGeom prst="rect">
            <a:avLst/>
          </a:prstGeom>
          <a:noFill/>
        </p:spPr>
        <p:txBody>
          <a:bodyPr wrap="square" rtlCol="0">
            <a:spAutoFit/>
          </a:bodyPr>
          <a:lstStyle/>
          <a:p>
            <a:r>
              <a:rPr lang="en-US" b="1" dirty="0" smtClean="0"/>
              <a:t>BTB</a:t>
            </a:r>
          </a:p>
          <a:p>
            <a:r>
              <a:rPr lang="en-US" b="1" dirty="0" smtClean="0"/>
              <a:t>LIGHT</a:t>
            </a:r>
            <a:endParaRPr lang="en-US" b="1" dirty="0"/>
          </a:p>
        </p:txBody>
      </p:sp>
      <p:sp>
        <p:nvSpPr>
          <p:cNvPr id="22" name="TextBox 21"/>
          <p:cNvSpPr txBox="1"/>
          <p:nvPr/>
        </p:nvSpPr>
        <p:spPr>
          <a:xfrm>
            <a:off x="1295400" y="1524000"/>
            <a:ext cx="762000" cy="923330"/>
          </a:xfrm>
          <a:prstGeom prst="rect">
            <a:avLst/>
          </a:prstGeom>
          <a:noFill/>
        </p:spPr>
        <p:txBody>
          <a:bodyPr wrap="square" rtlCol="0">
            <a:spAutoFit/>
          </a:bodyPr>
          <a:lstStyle/>
          <a:p>
            <a:r>
              <a:rPr lang="en-US" b="1" dirty="0" smtClean="0"/>
              <a:t>BTB</a:t>
            </a:r>
          </a:p>
          <a:p>
            <a:r>
              <a:rPr lang="en-US" b="1" dirty="0" smtClean="0"/>
              <a:t>Plant</a:t>
            </a:r>
          </a:p>
          <a:p>
            <a:r>
              <a:rPr lang="en-US" b="1" dirty="0" smtClean="0"/>
              <a:t>LIGHT</a:t>
            </a:r>
            <a:endParaRPr lang="en-US" b="1" dirty="0"/>
          </a:p>
        </p:txBody>
      </p:sp>
      <p:sp>
        <p:nvSpPr>
          <p:cNvPr id="23" name="TextBox 22"/>
          <p:cNvSpPr txBox="1"/>
          <p:nvPr/>
        </p:nvSpPr>
        <p:spPr>
          <a:xfrm>
            <a:off x="4953000" y="4800600"/>
            <a:ext cx="762000" cy="923330"/>
          </a:xfrm>
          <a:prstGeom prst="rect">
            <a:avLst/>
          </a:prstGeom>
          <a:noFill/>
        </p:spPr>
        <p:txBody>
          <a:bodyPr wrap="square" rtlCol="0">
            <a:spAutoFit/>
          </a:bodyPr>
          <a:lstStyle/>
          <a:p>
            <a:r>
              <a:rPr lang="en-US" b="1" dirty="0" smtClean="0"/>
              <a:t>BTB</a:t>
            </a:r>
          </a:p>
          <a:p>
            <a:r>
              <a:rPr lang="en-US" b="1" dirty="0" smtClean="0"/>
              <a:t>CO</a:t>
            </a:r>
            <a:r>
              <a:rPr lang="en-US" b="1" baseline="-25000" dirty="0" smtClean="0"/>
              <a:t>2</a:t>
            </a:r>
            <a:endParaRPr lang="en-US" b="1" dirty="0" smtClean="0"/>
          </a:p>
          <a:p>
            <a:r>
              <a:rPr lang="en-US" b="1" dirty="0" smtClean="0"/>
              <a:t>LIGHT</a:t>
            </a:r>
            <a:endParaRPr lang="en-US" b="1" dirty="0"/>
          </a:p>
        </p:txBody>
      </p:sp>
      <p:sp>
        <p:nvSpPr>
          <p:cNvPr id="24" name="TextBox 23"/>
          <p:cNvSpPr txBox="1"/>
          <p:nvPr/>
        </p:nvSpPr>
        <p:spPr>
          <a:xfrm>
            <a:off x="4876800" y="1524000"/>
            <a:ext cx="762000" cy="1200329"/>
          </a:xfrm>
          <a:prstGeom prst="rect">
            <a:avLst/>
          </a:prstGeom>
          <a:noFill/>
        </p:spPr>
        <p:txBody>
          <a:bodyPr wrap="square" rtlCol="0">
            <a:spAutoFit/>
          </a:bodyPr>
          <a:lstStyle/>
          <a:p>
            <a:r>
              <a:rPr lang="en-US" b="1" dirty="0" smtClean="0"/>
              <a:t>BTB</a:t>
            </a:r>
          </a:p>
          <a:p>
            <a:r>
              <a:rPr lang="en-US" b="1" dirty="0" smtClean="0"/>
              <a:t>Plant</a:t>
            </a:r>
          </a:p>
          <a:p>
            <a:r>
              <a:rPr lang="en-US" b="1" dirty="0" smtClean="0"/>
              <a:t>CO</a:t>
            </a:r>
            <a:r>
              <a:rPr lang="en-US" b="1" baseline="-25000" dirty="0" smtClean="0"/>
              <a:t>2</a:t>
            </a:r>
            <a:endParaRPr lang="en-US" b="1" dirty="0" smtClean="0"/>
          </a:p>
          <a:p>
            <a:r>
              <a:rPr lang="en-US" b="1" dirty="0" smtClean="0"/>
              <a:t>LIGHT</a:t>
            </a:r>
            <a:endParaRPr lang="en-US" b="1" dirty="0"/>
          </a:p>
        </p:txBody>
      </p:sp>
    </p:spTree>
    <p:extLst>
      <p:ext uri="{BB962C8B-B14F-4D97-AF65-F5344CB8AC3E}">
        <p14:creationId xmlns:p14="http://schemas.microsoft.com/office/powerpoint/2010/main" val="10391211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ttblue plant.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1200" y="228600"/>
            <a:ext cx="452380" cy="2971800"/>
          </a:xfrm>
          <a:prstGeom prst="rect">
            <a:avLst/>
          </a:prstGeom>
        </p:spPr>
      </p:pic>
      <p:pic>
        <p:nvPicPr>
          <p:cNvPr id="7" name="Picture 6" descr="ttyellow no plant 4.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57400" y="3429000"/>
            <a:ext cx="409821" cy="2971800"/>
          </a:xfrm>
          <a:prstGeom prst="rect">
            <a:avLst/>
          </a:prstGeom>
        </p:spPr>
      </p:pic>
      <p:pic>
        <p:nvPicPr>
          <p:cNvPr id="8" name="Picture 7" descr="ttyellow plant 3.ti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5000" y="3429000"/>
            <a:ext cx="433388" cy="2971800"/>
          </a:xfrm>
          <a:prstGeom prst="rect">
            <a:avLst/>
          </a:prstGeom>
        </p:spPr>
      </p:pic>
      <p:pic>
        <p:nvPicPr>
          <p:cNvPr id="11" name="Picture 10" descr="ttyellow no plant 2.t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38800" y="152400"/>
            <a:ext cx="422446" cy="3048000"/>
          </a:xfrm>
          <a:prstGeom prst="rect">
            <a:avLst/>
          </a:prstGeom>
        </p:spPr>
      </p:pic>
      <p:pic>
        <p:nvPicPr>
          <p:cNvPr id="15" name="Picture 14" descr="ttyellow no plant 4.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52800" y="3429000"/>
            <a:ext cx="409821" cy="2971800"/>
          </a:xfrm>
          <a:prstGeom prst="rect">
            <a:avLst/>
          </a:prstGeom>
        </p:spPr>
      </p:pic>
      <p:pic>
        <p:nvPicPr>
          <p:cNvPr id="16" name="Picture 15" descr="ttyellow plant 3.ti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6600" y="3429000"/>
            <a:ext cx="433388" cy="2971800"/>
          </a:xfrm>
          <a:prstGeom prst="rect">
            <a:avLst/>
          </a:prstGeom>
        </p:spPr>
      </p:pic>
      <p:sp>
        <p:nvSpPr>
          <p:cNvPr id="17" name="Right Arrow 16"/>
          <p:cNvSpPr/>
          <p:nvPr/>
        </p:nvSpPr>
        <p:spPr>
          <a:xfrm>
            <a:off x="2590800" y="15240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ight Arrow 17"/>
          <p:cNvSpPr/>
          <p:nvPr/>
        </p:nvSpPr>
        <p:spPr>
          <a:xfrm>
            <a:off x="6248400" y="15240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a:off x="2667000" y="48006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ight Arrow 19"/>
          <p:cNvSpPr/>
          <p:nvPr/>
        </p:nvSpPr>
        <p:spPr>
          <a:xfrm>
            <a:off x="6324600" y="47244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purple-moon-md.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976" y="93773"/>
            <a:ext cx="1676400" cy="1606550"/>
          </a:xfrm>
          <a:prstGeom prst="rect">
            <a:avLst/>
          </a:prstGeom>
        </p:spPr>
      </p:pic>
      <p:pic>
        <p:nvPicPr>
          <p:cNvPr id="21" name="Picture 20" descr="ttyellow no plant 2.t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29000" y="228600"/>
            <a:ext cx="422446" cy="3048000"/>
          </a:xfrm>
          <a:prstGeom prst="rect">
            <a:avLst/>
          </a:prstGeom>
        </p:spPr>
      </p:pic>
      <p:pic>
        <p:nvPicPr>
          <p:cNvPr id="22" name="Picture 21" descr="ttyellow no plant 2.t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86600" y="152400"/>
            <a:ext cx="422446" cy="3048000"/>
          </a:xfrm>
          <a:prstGeom prst="rect">
            <a:avLst/>
          </a:prstGeom>
        </p:spPr>
      </p:pic>
      <p:sp>
        <p:nvSpPr>
          <p:cNvPr id="23" name="TextBox 22"/>
          <p:cNvSpPr txBox="1"/>
          <p:nvPr/>
        </p:nvSpPr>
        <p:spPr>
          <a:xfrm>
            <a:off x="1143000" y="1752600"/>
            <a:ext cx="762000" cy="923330"/>
          </a:xfrm>
          <a:prstGeom prst="rect">
            <a:avLst/>
          </a:prstGeom>
          <a:solidFill>
            <a:schemeClr val="bg1">
              <a:lumMod val="50000"/>
            </a:schemeClr>
          </a:solidFill>
          <a:ln>
            <a:noFill/>
          </a:ln>
        </p:spPr>
        <p:txBody>
          <a:bodyPr wrap="square" rtlCol="0">
            <a:spAutoFit/>
          </a:bodyPr>
          <a:lstStyle/>
          <a:p>
            <a:r>
              <a:rPr lang="en-US" b="1" dirty="0" smtClean="0"/>
              <a:t>BTB</a:t>
            </a:r>
          </a:p>
          <a:p>
            <a:r>
              <a:rPr lang="en-US" b="1" dirty="0" smtClean="0"/>
              <a:t>Plant</a:t>
            </a:r>
          </a:p>
          <a:p>
            <a:r>
              <a:rPr lang="en-US" b="1" dirty="0" smtClean="0"/>
              <a:t>DARK</a:t>
            </a:r>
            <a:endParaRPr lang="en-US" b="1" dirty="0"/>
          </a:p>
        </p:txBody>
      </p:sp>
      <p:sp>
        <p:nvSpPr>
          <p:cNvPr id="24" name="TextBox 23"/>
          <p:cNvSpPr txBox="1"/>
          <p:nvPr/>
        </p:nvSpPr>
        <p:spPr>
          <a:xfrm>
            <a:off x="1219200" y="4648200"/>
            <a:ext cx="762000" cy="646331"/>
          </a:xfrm>
          <a:prstGeom prst="rect">
            <a:avLst/>
          </a:prstGeom>
          <a:solidFill>
            <a:schemeClr val="bg1">
              <a:lumMod val="50000"/>
            </a:schemeClr>
          </a:solidFill>
          <a:ln>
            <a:noFill/>
          </a:ln>
        </p:spPr>
        <p:txBody>
          <a:bodyPr wrap="square" rtlCol="0">
            <a:spAutoFit/>
          </a:bodyPr>
          <a:lstStyle/>
          <a:p>
            <a:r>
              <a:rPr lang="en-US" b="1" dirty="0" smtClean="0"/>
              <a:t>BTB</a:t>
            </a:r>
          </a:p>
          <a:p>
            <a:r>
              <a:rPr lang="en-US" b="1" dirty="0" smtClean="0"/>
              <a:t>DARK</a:t>
            </a:r>
            <a:endParaRPr lang="en-US" b="1" dirty="0"/>
          </a:p>
        </p:txBody>
      </p:sp>
      <p:sp>
        <p:nvSpPr>
          <p:cNvPr id="25" name="TextBox 24"/>
          <p:cNvSpPr txBox="1"/>
          <p:nvPr/>
        </p:nvSpPr>
        <p:spPr>
          <a:xfrm>
            <a:off x="4876800" y="4648200"/>
            <a:ext cx="762000" cy="923330"/>
          </a:xfrm>
          <a:prstGeom prst="rect">
            <a:avLst/>
          </a:prstGeom>
          <a:solidFill>
            <a:schemeClr val="bg1">
              <a:lumMod val="50000"/>
            </a:schemeClr>
          </a:solidFill>
          <a:ln>
            <a:noFill/>
          </a:ln>
        </p:spPr>
        <p:txBody>
          <a:bodyPr wrap="square" rtlCol="0">
            <a:spAutoFit/>
          </a:bodyPr>
          <a:lstStyle/>
          <a:p>
            <a:r>
              <a:rPr lang="en-US" b="1" dirty="0" smtClean="0"/>
              <a:t>BTB</a:t>
            </a:r>
          </a:p>
          <a:p>
            <a:r>
              <a:rPr lang="en-US" b="1" dirty="0" smtClean="0"/>
              <a:t>CO</a:t>
            </a:r>
            <a:r>
              <a:rPr lang="en-US" b="1" baseline="-25000" dirty="0" smtClean="0"/>
              <a:t>2</a:t>
            </a:r>
            <a:endParaRPr lang="en-US" b="1" dirty="0" smtClean="0"/>
          </a:p>
          <a:p>
            <a:r>
              <a:rPr lang="en-US" b="1" dirty="0" smtClean="0"/>
              <a:t>DARK</a:t>
            </a:r>
            <a:endParaRPr lang="en-US" b="1" dirty="0"/>
          </a:p>
        </p:txBody>
      </p:sp>
      <p:sp>
        <p:nvSpPr>
          <p:cNvPr id="26" name="TextBox 25"/>
          <p:cNvSpPr txBox="1"/>
          <p:nvPr/>
        </p:nvSpPr>
        <p:spPr>
          <a:xfrm>
            <a:off x="4724400" y="1752600"/>
            <a:ext cx="762000" cy="1200329"/>
          </a:xfrm>
          <a:prstGeom prst="rect">
            <a:avLst/>
          </a:prstGeom>
          <a:solidFill>
            <a:schemeClr val="bg1">
              <a:lumMod val="50000"/>
            </a:schemeClr>
          </a:solidFill>
          <a:ln>
            <a:noFill/>
          </a:ln>
        </p:spPr>
        <p:txBody>
          <a:bodyPr wrap="square" rtlCol="0">
            <a:spAutoFit/>
          </a:bodyPr>
          <a:lstStyle/>
          <a:p>
            <a:r>
              <a:rPr lang="en-US" b="1" dirty="0" smtClean="0"/>
              <a:t>BTB</a:t>
            </a:r>
          </a:p>
          <a:p>
            <a:r>
              <a:rPr lang="en-US" b="1" dirty="0" smtClean="0"/>
              <a:t>Plant</a:t>
            </a:r>
          </a:p>
          <a:p>
            <a:r>
              <a:rPr lang="en-US" b="1" dirty="0" smtClean="0"/>
              <a:t>CO</a:t>
            </a:r>
            <a:r>
              <a:rPr lang="en-US" b="1" baseline="-25000" dirty="0" smtClean="0"/>
              <a:t>2</a:t>
            </a:r>
            <a:endParaRPr lang="en-US" b="1" dirty="0" smtClean="0"/>
          </a:p>
          <a:p>
            <a:r>
              <a:rPr lang="en-US" b="1" dirty="0" smtClean="0"/>
              <a:t>DARK</a:t>
            </a:r>
            <a:endParaRPr lang="en-US" b="1" dirty="0"/>
          </a:p>
        </p:txBody>
      </p:sp>
    </p:spTree>
    <p:extLst>
      <p:ext uri="{BB962C8B-B14F-4D97-AF65-F5344CB8AC3E}">
        <p14:creationId xmlns:p14="http://schemas.microsoft.com/office/powerpoint/2010/main" val="33984998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Let’s summarize the meaning of our results</a:t>
            </a:r>
            <a:endParaRPr lang="en-US" dirty="0"/>
          </a:p>
        </p:txBody>
      </p:sp>
      <p:sp>
        <p:nvSpPr>
          <p:cNvPr id="3" name="Content Placeholder 2"/>
          <p:cNvSpPr>
            <a:spLocks noGrp="1"/>
          </p:cNvSpPr>
          <p:nvPr>
            <p:ph idx="1"/>
          </p:nvPr>
        </p:nvSpPr>
        <p:spPr>
          <a:xfrm>
            <a:off x="457200" y="1600201"/>
            <a:ext cx="8229600" cy="3581400"/>
          </a:xfrm>
        </p:spPr>
        <p:txBody>
          <a:bodyPr/>
          <a:lstStyle/>
          <a:p>
            <a:endParaRPr lang="en-US"/>
          </a:p>
        </p:txBody>
      </p:sp>
      <p:pic>
        <p:nvPicPr>
          <p:cNvPr id="4" name="pasted-image.pdf"/>
          <p:cNvPicPr>
            <a:picLocks noChangeAspect="1"/>
          </p:cNvPicPr>
          <p:nvPr/>
        </p:nvPicPr>
        <p:blipFill>
          <a:blip r:embed="rId3">
            <a:extLst/>
          </a:blip>
          <a:stretch>
            <a:fillRect/>
          </a:stretch>
        </p:blipFill>
        <p:spPr>
          <a:xfrm>
            <a:off x="457200" y="5562600"/>
            <a:ext cx="813474" cy="820153"/>
          </a:xfrm>
          <a:prstGeom prst="rect">
            <a:avLst/>
          </a:prstGeom>
          <a:ln w="12700">
            <a:miter lim="400000"/>
          </a:ln>
        </p:spPr>
      </p:pic>
      <p:sp>
        <p:nvSpPr>
          <p:cNvPr id="5" name="TextBox 4"/>
          <p:cNvSpPr txBox="1"/>
          <p:nvPr/>
        </p:nvSpPr>
        <p:spPr>
          <a:xfrm>
            <a:off x="1295400" y="5715000"/>
            <a:ext cx="7222525" cy="523220"/>
          </a:xfrm>
          <a:prstGeom prst="rect">
            <a:avLst/>
          </a:prstGeom>
          <a:noFill/>
        </p:spPr>
        <p:txBody>
          <a:bodyPr wrap="none" rtlCol="0">
            <a:spAutoFit/>
          </a:bodyPr>
          <a:lstStyle/>
          <a:p>
            <a:r>
              <a:rPr lang="en-US" sz="2800" dirty="0" smtClean="0"/>
              <a:t>Add the most important ideas in Doodle Sheet C</a:t>
            </a:r>
            <a:endParaRPr lang="en-US" sz="2800" dirty="0"/>
          </a:p>
        </p:txBody>
      </p:sp>
    </p:spTree>
    <p:extLst>
      <p:ext uri="{BB962C8B-B14F-4D97-AF65-F5344CB8AC3E}">
        <p14:creationId xmlns:p14="http://schemas.microsoft.com/office/powerpoint/2010/main" val="882485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LS03 Teacher </a:t>
            </a:r>
            <a:r>
              <a:rPr lang="en-US" sz="2400" dirty="0">
                <a:solidFill>
                  <a:schemeClr val="bg1"/>
                </a:solidFill>
                <a:latin typeface="Arial" panose="020B0604020202020204" pitchFamily="34" charset="0"/>
                <a:cs typeface="Arial" panose="020B0604020202020204" pitchFamily="34" charset="0"/>
              </a:rPr>
              <a:t>Resource: </a:t>
            </a:r>
            <a:r>
              <a:rPr lang="en-US" sz="2400" dirty="0" smtClean="0">
                <a:solidFill>
                  <a:schemeClr val="bg1"/>
                </a:solidFill>
                <a:latin typeface="Arial" panose="020B0604020202020204" pitchFamily="34" charset="0"/>
                <a:cs typeface="Arial" panose="020B0604020202020204" pitchFamily="34" charset="0"/>
              </a:rPr>
              <a:t>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smtClean="0">
                <a:solidFill>
                  <a:srgbClr val="583F34"/>
                </a:solidFill>
              </a:rPr>
              <a:t>What did we figure out? </a:t>
            </a:r>
            <a:endParaRPr lang="en-US" sz="2000" b="1" dirty="0">
              <a:solidFill>
                <a:srgbClr val="583F34"/>
              </a:solidFill>
            </a:endParaRPr>
          </a:p>
          <a:p>
            <a:pPr marL="0" indent="0">
              <a:buNone/>
            </a:pPr>
            <a:r>
              <a:rPr lang="en-US" sz="1900" dirty="0">
                <a:solidFill>
                  <a:srgbClr val="583F34"/>
                </a:solidFill>
              </a:rPr>
              <a:t>We come away with some key ideas about photosynthesis: we recognize that plants </a:t>
            </a:r>
            <a:r>
              <a:rPr lang="en-US" sz="1900" u="sng" dirty="0">
                <a:solidFill>
                  <a:srgbClr val="583F34"/>
                </a:solidFill>
              </a:rPr>
              <a:t>use</a:t>
            </a:r>
            <a:r>
              <a:rPr lang="en-US" sz="1900" dirty="0">
                <a:solidFill>
                  <a:srgbClr val="583F34"/>
                </a:solidFill>
              </a:rPr>
              <a:t> CO</a:t>
            </a:r>
            <a:r>
              <a:rPr lang="en-US" sz="1900" baseline="-25000" dirty="0">
                <a:solidFill>
                  <a:srgbClr val="583F34"/>
                </a:solidFill>
              </a:rPr>
              <a:t>2</a:t>
            </a:r>
            <a:r>
              <a:rPr lang="en-US" sz="1900" dirty="0">
                <a:solidFill>
                  <a:srgbClr val="583F34"/>
                </a:solidFill>
              </a:rPr>
              <a:t> in the light because they are doing photosynthesis. In the dark, plants </a:t>
            </a:r>
            <a:r>
              <a:rPr lang="en-US" sz="1900" u="sng" dirty="0">
                <a:solidFill>
                  <a:srgbClr val="583F34"/>
                </a:solidFill>
              </a:rPr>
              <a:t>give off </a:t>
            </a:r>
            <a:r>
              <a:rPr lang="en-US" sz="1900" dirty="0">
                <a:solidFill>
                  <a:srgbClr val="583F34"/>
                </a:solidFill>
              </a:rPr>
              <a:t>CO</a:t>
            </a:r>
            <a:r>
              <a:rPr lang="en-US" sz="1900" baseline="-25000" dirty="0">
                <a:solidFill>
                  <a:srgbClr val="583F34"/>
                </a:solidFill>
              </a:rPr>
              <a:t>2</a:t>
            </a:r>
            <a:r>
              <a:rPr lang="en-US" sz="1900" dirty="0">
                <a:solidFill>
                  <a:srgbClr val="583F34"/>
                </a:solidFill>
              </a:rPr>
              <a:t> because they are doing cell respiration. But we still wonder about whether plants may be respiring in the light too</a:t>
            </a:r>
            <a:r>
              <a:rPr lang="en-US" sz="1900" dirty="0" smtClean="0">
                <a:solidFill>
                  <a:srgbClr val="583F34"/>
                </a:solidFill>
              </a:rPr>
              <a:t>.</a:t>
            </a:r>
            <a:r>
              <a:rPr lang="en-US" sz="1900" dirty="0">
                <a:solidFill>
                  <a:srgbClr val="583F34"/>
                </a:solidFill>
                <a:cs typeface="Arial" panose="020B0604020202020204" pitchFamily="34" charset="0"/>
              </a:rPr>
              <a:t>	</a:t>
            </a:r>
            <a:r>
              <a:rPr lang="en-US" sz="1800" dirty="0">
                <a:solidFill>
                  <a:srgbClr val="CB5904"/>
                </a:solidFill>
                <a:latin typeface="Arial" panose="020B0604020202020204" pitchFamily="34" charset="0"/>
                <a:cs typeface="Arial" panose="020B0604020202020204" pitchFamily="34" charset="0"/>
              </a:rPr>
              <a:t>			</a:t>
            </a:r>
            <a:r>
              <a:rPr lang="en-US" sz="1700" dirty="0">
                <a:solidFill>
                  <a:srgbClr val="583F34"/>
                </a:solidFill>
                <a:cs typeface="Arial" panose="020B0604020202020204" pitchFamily="34" charset="0"/>
              </a:rPr>
              <a:t>	</a:t>
            </a:r>
            <a:endParaRPr lang="en-US" sz="1700"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P</a:t>
            </a:r>
            <a:r>
              <a:rPr lang="en-US" sz="1600" b="1" dirty="0" smtClean="0">
                <a:solidFill>
                  <a:srgbClr val="583F34"/>
                </a:solidFill>
              </a:rPr>
              <a:t> LS03 Teacher Reflection Notes:</a:t>
            </a:r>
          </a:p>
          <a:p>
            <a:pPr marL="0" indent="0">
              <a:buNone/>
            </a:pPr>
            <a:endParaRPr lang="en-US" sz="1600" dirty="0" smtClean="0">
              <a:solidFill>
                <a:srgbClr val="583F34"/>
              </a:solidFill>
            </a:endParaRPr>
          </a:p>
          <a:p>
            <a:pPr marL="0" indent="0">
              <a:buNone/>
            </a:pPr>
            <a:r>
              <a:rPr lang="en-US" sz="1600" i="1" dirty="0" smtClean="0">
                <a:solidFill>
                  <a:srgbClr val="583F34"/>
                </a:solidFill>
              </a:rPr>
              <a:t>Things that went well…</a:t>
            </a:r>
          </a:p>
          <a:p>
            <a:pPr marL="0" indent="0">
              <a:buNone/>
            </a:pPr>
            <a:endParaRPr lang="en-US" sz="1600" i="1" dirty="0" smtClean="0">
              <a:solidFill>
                <a:srgbClr val="583F34"/>
              </a:solidFill>
            </a:endParaRPr>
          </a:p>
          <a:p>
            <a:pPr marL="0" indent="0">
              <a:buNone/>
            </a:pPr>
            <a:r>
              <a:rPr lang="en-US" sz="1600" i="1" dirty="0" smtClean="0">
                <a:solidFill>
                  <a:srgbClr val="583F34"/>
                </a:solidFill>
              </a:rPr>
              <a:t>Things I would change…</a:t>
            </a:r>
          </a:p>
          <a:p>
            <a:pPr marL="0" indent="0">
              <a:buNone/>
            </a:pPr>
            <a:endParaRPr lang="en-US" sz="1600" i="1" dirty="0" smtClean="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13" name="Group 12"/>
          <p:cNvGrpSpPr/>
          <p:nvPr/>
        </p:nvGrpSpPr>
        <p:grpSpPr>
          <a:xfrm>
            <a:off x="6277786" y="708713"/>
            <a:ext cx="2571024" cy="2190241"/>
            <a:chOff x="1029484" y="1311626"/>
            <a:chExt cx="2571024" cy="2190241"/>
          </a:xfrm>
          <a:noFill/>
        </p:grpSpPr>
        <p:sp>
          <p:nvSpPr>
            <p:cNvPr id="15" name="Triangle 29"/>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7" name="Rectangle 16"/>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18" name="Rectangle 17"/>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19" name="Rectangle 18"/>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cxnSp>
        <p:nvCxnSpPr>
          <p:cNvPr id="20" name="Straight Arrow Connector 19"/>
          <p:cNvCxnSpPr/>
          <p:nvPr/>
        </p:nvCxnSpPr>
        <p:spPr>
          <a:xfrm flipV="1">
            <a:off x="6532091" y="1083294"/>
            <a:ext cx="839189" cy="1411972"/>
          </a:xfrm>
          <a:prstGeom prst="straightConnector1">
            <a:avLst/>
          </a:prstGeom>
          <a:noFill/>
          <a:ln w="31750" cap="flat">
            <a:solidFill>
              <a:srgbClr val="CB5904"/>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63642041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LS04 </a:t>
            </a:r>
            <a:r>
              <a:rPr lang="en-US" sz="2400" dirty="0">
                <a:solidFill>
                  <a:schemeClr val="bg1"/>
                </a:solidFill>
                <a:latin typeface="Arial" panose="020B0604020202020204" pitchFamily="34" charset="0"/>
                <a:cs typeface="Arial" panose="020B0604020202020204" pitchFamily="34" charset="0"/>
              </a:rPr>
              <a:t>Teacher Resource: Learning Segment </a:t>
            </a:r>
            <a:r>
              <a:rPr lang="en-US" sz="2400" dirty="0" smtClean="0">
                <a:solidFill>
                  <a:schemeClr val="bg1"/>
                </a:solidFill>
                <a:latin typeface="Arial" panose="020B0604020202020204" pitchFamily="34" charset="0"/>
                <a:cs typeface="Arial" panose="020B0604020202020204" pitchFamily="34" charset="0"/>
              </a:rPr>
              <a:t>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None/>
            </a:pPr>
            <a:r>
              <a:rPr lang="en-US" sz="1600" b="1" dirty="0" smtClean="0">
                <a:solidFill>
                  <a:srgbClr val="583F34"/>
                </a:solidFill>
              </a:rPr>
              <a:t>P</a:t>
            </a:r>
            <a:r>
              <a:rPr lang="en-US" sz="1600" b="1" dirty="0" smtClean="0">
                <a:solidFill>
                  <a:srgbClr val="583F34"/>
                </a:solidFill>
                <a:sym typeface="Wingdings" panose="05000000000000000000" pitchFamily="2" charset="2"/>
              </a:rPr>
              <a:t>M</a:t>
            </a:r>
            <a:r>
              <a:rPr lang="en-US" sz="1600" b="1" dirty="0" smtClean="0">
                <a:solidFill>
                  <a:srgbClr val="583F34"/>
                </a:solidFill>
              </a:rPr>
              <a:t>: </a:t>
            </a:r>
            <a:r>
              <a:rPr lang="en-US" sz="1600" b="1" dirty="0">
                <a:solidFill>
                  <a:srgbClr val="583F34"/>
                </a:solidFill>
                <a:latin typeface="Arial" panose="020B0604020202020204" pitchFamily="34" charset="0"/>
                <a:cs typeface="Arial" panose="020B0604020202020204" pitchFamily="34" charset="0"/>
                <a:sym typeface="Wingdings" panose="05000000000000000000" pitchFamily="2" charset="2"/>
              </a:rPr>
              <a:t>Here we </a:t>
            </a:r>
            <a:r>
              <a:rPr lang="en-US" sz="1600" b="1" dirty="0" smtClean="0">
                <a:solidFill>
                  <a:srgbClr val="583F34"/>
                </a:solidFill>
                <a:latin typeface="Arial" panose="020B0604020202020204" pitchFamily="34" charset="0"/>
                <a:cs typeface="Arial" panose="020B0604020202020204" pitchFamily="34" charset="0"/>
                <a:sym typeface="Wingdings" panose="05000000000000000000" pitchFamily="2" charset="2"/>
              </a:rPr>
              <a:t>examine </a:t>
            </a:r>
            <a:r>
              <a:rPr lang="en-US" sz="1600" b="1" dirty="0">
                <a:solidFill>
                  <a:srgbClr val="583F34"/>
                </a:solidFill>
                <a:latin typeface="Arial" panose="020B0604020202020204" pitchFamily="34" charset="0"/>
                <a:cs typeface="Arial" panose="020B0604020202020204" pitchFamily="34" charset="0"/>
                <a:sym typeface="Wingdings" panose="05000000000000000000" pitchFamily="2" charset="2"/>
              </a:rPr>
              <a:t>the phenomenon of the lab more deeply to refine our model ideas. Students do the “Light and Dark” 4 Corners activity which reveals their thinking on the still-unanswered questions about plants. In discussion we go deeper to establish that plants do photosynthesis only in the light, but cell respiration all the time. We also reason about why our results do not reveal that CO2 is released in the light.</a:t>
            </a:r>
            <a:endParaRPr lang="en-US" sz="1600" b="1" dirty="0">
              <a:solidFill>
                <a:srgbClr val="583F34"/>
              </a:solidFill>
              <a:latin typeface="Arial" panose="020B0604020202020204" pitchFamily="34" charset="0"/>
              <a:cs typeface="Arial" panose="020B0604020202020204" pitchFamily="34" charset="0"/>
            </a:endParaRPr>
          </a:p>
        </p:txBody>
      </p:sp>
      <p:sp>
        <p:nvSpPr>
          <p:cNvPr id="31" name="TextBox 30"/>
          <p:cNvSpPr txBox="1"/>
          <p:nvPr/>
        </p:nvSpPr>
        <p:spPr>
          <a:xfrm>
            <a:off x="3022333" y="1089944"/>
            <a:ext cx="5998245" cy="369332"/>
          </a:xfrm>
          <a:prstGeom prst="rect">
            <a:avLst/>
          </a:prstGeom>
          <a:noFill/>
        </p:spPr>
        <p:txBody>
          <a:bodyPr wrap="square" rtlCol="0">
            <a:spAutoFit/>
          </a:bodyPr>
          <a:lstStyle/>
          <a:p>
            <a:r>
              <a:rPr lang="en-US" dirty="0" smtClean="0">
                <a:solidFill>
                  <a:srgbClr val="583F34"/>
                </a:solidFill>
              </a:rPr>
              <a:t>Time: 55 minutes</a:t>
            </a:r>
          </a:p>
        </p:txBody>
      </p:sp>
      <p:sp>
        <p:nvSpPr>
          <p:cNvPr id="2" name="Rectangle 1"/>
          <p:cNvSpPr/>
          <p:nvPr/>
        </p:nvSpPr>
        <p:spPr>
          <a:xfrm>
            <a:off x="282908" y="3454961"/>
            <a:ext cx="3831892" cy="2062103"/>
          </a:xfrm>
          <a:prstGeom prst="rect">
            <a:avLst/>
          </a:prstGeom>
        </p:spPr>
        <p:txBody>
          <a:bodyPr wrap="square">
            <a:spAutoFit/>
          </a:bodyPr>
          <a:lstStyle/>
          <a:p>
            <a:r>
              <a:rPr lang="en-US" sz="1600" i="1" u="sng" dirty="0" smtClean="0">
                <a:solidFill>
                  <a:srgbClr val="583F34"/>
                </a:solidFill>
              </a:rPr>
              <a:t>Resources you </a:t>
            </a:r>
            <a:r>
              <a:rPr lang="en-US" sz="1600" i="1" u="sng" dirty="0">
                <a:solidFill>
                  <a:srgbClr val="583F34"/>
                </a:solidFill>
              </a:rPr>
              <a:t>will need:</a:t>
            </a:r>
          </a:p>
          <a:p>
            <a:pPr lvl="0"/>
            <a:r>
              <a:rPr lang="en-US" sz="1600" dirty="0"/>
              <a:t>P Doodle Sheet </a:t>
            </a:r>
          </a:p>
          <a:p>
            <a:r>
              <a:rPr lang="en-US" sz="1600" dirty="0"/>
              <a:t>P 04 Light and Dark” Four Corners </a:t>
            </a:r>
            <a:r>
              <a:rPr lang="en-US" sz="1600" dirty="0" smtClean="0"/>
              <a:t>Handout</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endParaRPr lang="en-US" sz="1600" dirty="0" smtClean="0">
              <a:solidFill>
                <a:srgbClr val="583F34"/>
              </a:solidFill>
            </a:endParaRPr>
          </a:p>
          <a:p>
            <a:endParaRPr lang="en-US" sz="1600" dirty="0">
              <a:solidFill>
                <a:srgbClr val="583F34"/>
              </a:solidFill>
            </a:endParaRPr>
          </a:p>
          <a:p>
            <a:r>
              <a:rPr lang="en-US" sz="1600" i="1" u="sng" dirty="0" smtClean="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rPr>
              <a:t>Notes and Details:</a:t>
            </a:r>
          </a:p>
          <a:p>
            <a:pPr marL="0" indent="0">
              <a:buNone/>
            </a:pPr>
            <a:r>
              <a:rPr lang="en-US" sz="1600" dirty="0">
                <a:solidFill>
                  <a:srgbClr val="583F34"/>
                </a:solidFill>
                <a:cs typeface="Arial"/>
              </a:rPr>
              <a:t>Students readily recognize that the results of the lab show that cell respiration happens in plants, but often are still confused about </a:t>
            </a:r>
            <a:r>
              <a:rPr lang="en-US" sz="1600" u="sng" dirty="0">
                <a:solidFill>
                  <a:srgbClr val="583F34"/>
                </a:solidFill>
                <a:cs typeface="Arial"/>
              </a:rPr>
              <a:t>when</a:t>
            </a:r>
            <a:r>
              <a:rPr lang="en-US" sz="1600" dirty="0">
                <a:solidFill>
                  <a:srgbClr val="583F34"/>
                </a:solidFill>
                <a:cs typeface="Arial"/>
              </a:rPr>
              <a:t> it happens. Because only the dark test tubes show the effect of CO2 release, many students understandably come to the conclusion that cell respiration only happens in plants in the dark. This is </a:t>
            </a:r>
            <a:r>
              <a:rPr lang="en-US" sz="1600" dirty="0" smtClean="0">
                <a:solidFill>
                  <a:srgbClr val="583F34"/>
                </a:solidFill>
                <a:cs typeface="Arial"/>
              </a:rPr>
              <a:t>the intuitive idea that we take up and examine with the 4 corners activity. </a:t>
            </a:r>
            <a:endParaRPr lang="en-US" sz="1600" dirty="0" smtClean="0">
              <a:solidFill>
                <a:srgbClr val="583F34"/>
              </a:solidFill>
            </a:endParaRPr>
          </a:p>
          <a:p>
            <a:pPr marL="0" indent="0">
              <a:buNone/>
            </a:pPr>
            <a:r>
              <a:rPr lang="en-US" sz="1600" dirty="0">
                <a:solidFill>
                  <a:srgbClr val="583F34"/>
                </a:solidFill>
              </a:rPr>
              <a:t>	</a:t>
            </a:r>
            <a:r>
              <a:rPr lang="en-US" sz="1600" dirty="0" smtClean="0">
                <a:solidFill>
                  <a:srgbClr val="583F34"/>
                </a:solidFill>
              </a:rPr>
              <a:t>			&lt;continued on next slide&gt;</a:t>
            </a:r>
            <a:endParaRPr lang="en-US" sz="1600" dirty="0">
              <a:solidFill>
                <a:srgbClr val="583F34"/>
              </a:solidFill>
            </a:endParaRPr>
          </a:p>
        </p:txBody>
      </p:sp>
      <p:grpSp>
        <p:nvGrpSpPr>
          <p:cNvPr id="15" name="Group 14"/>
          <p:cNvGrpSpPr/>
          <p:nvPr/>
        </p:nvGrpSpPr>
        <p:grpSpPr>
          <a:xfrm>
            <a:off x="451309" y="962448"/>
            <a:ext cx="2571024" cy="2190241"/>
            <a:chOff x="1029484" y="1311626"/>
            <a:chExt cx="2571024" cy="2190241"/>
          </a:xfrm>
          <a:noFill/>
        </p:grpSpPr>
        <p:sp>
          <p:nvSpPr>
            <p:cNvPr id="17" name="Triangle 16"/>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8" name="Rectangle 17"/>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19" name="Rectangle 18"/>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0" name="Rectangle 19"/>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grpSp>
        <p:nvGrpSpPr>
          <p:cNvPr id="22" name="Group 21"/>
          <p:cNvGrpSpPr/>
          <p:nvPr/>
        </p:nvGrpSpPr>
        <p:grpSpPr>
          <a:xfrm>
            <a:off x="451309" y="957643"/>
            <a:ext cx="2571024" cy="2190241"/>
            <a:chOff x="1029484" y="1311626"/>
            <a:chExt cx="2571024" cy="2190241"/>
          </a:xfrm>
          <a:noFill/>
        </p:grpSpPr>
        <p:sp>
          <p:nvSpPr>
            <p:cNvPr id="24" name="Triangle 3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5" name="Rectangle 24"/>
            <p:cNvSpPr/>
            <p:nvPr/>
          </p:nvSpPr>
          <p:spPr>
            <a:xfrm>
              <a:off x="2065319" y="1311626"/>
              <a:ext cx="404278" cy="400110"/>
            </a:xfrm>
            <a:prstGeom prst="rect">
              <a:avLst/>
            </a:prstGeom>
            <a:grpFill/>
            <a:ln>
              <a:noFill/>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M</a:t>
              </a:r>
            </a:p>
          </p:txBody>
        </p:sp>
        <p:sp>
          <p:nvSpPr>
            <p:cNvPr id="26" name="Rectangle 25"/>
            <p:cNvSpPr/>
            <p:nvPr/>
          </p:nvSpPr>
          <p:spPr>
            <a:xfrm>
              <a:off x="1029484" y="3101757"/>
              <a:ext cx="317716" cy="400110"/>
            </a:xfrm>
            <a:prstGeom prst="rect">
              <a:avLst/>
            </a:prstGeom>
            <a:grpFill/>
            <a:ln>
              <a:noFill/>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P</a:t>
              </a:r>
            </a:p>
          </p:txBody>
        </p:sp>
        <p:sp>
          <p:nvSpPr>
            <p:cNvPr id="27" name="Rectangle 26"/>
            <p:cNvSpPr/>
            <p:nvPr/>
          </p:nvSpPr>
          <p:spPr>
            <a:xfrm>
              <a:off x="3074737" y="3101756"/>
              <a:ext cx="525771" cy="400110"/>
            </a:xfrm>
            <a:prstGeom prst="rect">
              <a:avLst/>
            </a:prstGeom>
            <a:grpFill/>
            <a:ln>
              <a:no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Q</a:t>
              </a:r>
            </a:p>
          </p:txBody>
        </p:sp>
      </p:grpSp>
      <p:grpSp>
        <p:nvGrpSpPr>
          <p:cNvPr id="29" name="Group 28"/>
          <p:cNvGrpSpPr/>
          <p:nvPr/>
        </p:nvGrpSpPr>
        <p:grpSpPr>
          <a:xfrm>
            <a:off x="451309" y="952838"/>
            <a:ext cx="2571024" cy="2190241"/>
            <a:chOff x="1029484" y="1311626"/>
            <a:chExt cx="2571024" cy="2190241"/>
          </a:xfrm>
          <a:noFill/>
        </p:grpSpPr>
        <p:sp>
          <p:nvSpPr>
            <p:cNvPr id="32" name="Rectangle 31"/>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33" name="Rectangle 32"/>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34" name="Rectangle 33"/>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cxnSp>
        <p:nvCxnSpPr>
          <p:cNvPr id="35" name="Straight Arrow Connector 34"/>
          <p:cNvCxnSpPr/>
          <p:nvPr/>
        </p:nvCxnSpPr>
        <p:spPr>
          <a:xfrm flipV="1">
            <a:off x="705614" y="1327419"/>
            <a:ext cx="839189" cy="1411972"/>
          </a:xfrm>
          <a:prstGeom prst="straightConnector1">
            <a:avLst/>
          </a:prstGeom>
          <a:noFill/>
          <a:ln w="31750" cap="flat">
            <a:solidFill>
              <a:srgbClr val="CB5904"/>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36109085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LS04 </a:t>
            </a:r>
            <a:r>
              <a:rPr lang="en-US" sz="2400" dirty="0">
                <a:solidFill>
                  <a:schemeClr val="bg1"/>
                </a:solidFill>
              </a:rPr>
              <a:t>Teacher Resource: </a:t>
            </a:r>
            <a:r>
              <a:rPr lang="en-US" sz="2400" dirty="0" smtClean="0">
                <a:solidFill>
                  <a:schemeClr val="bg1"/>
                </a:solidFill>
              </a:rPr>
              <a:t>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smtClean="0">
                <a:solidFill>
                  <a:srgbClr val="583F34"/>
                </a:solidFill>
              </a:rPr>
              <a:t>Notes and Details (continued):</a:t>
            </a:r>
          </a:p>
          <a:p>
            <a:pPr marL="0" indent="0">
              <a:buNone/>
            </a:pPr>
            <a:r>
              <a:rPr lang="en-US" sz="1600" dirty="0">
                <a:solidFill>
                  <a:srgbClr val="583F34"/>
                </a:solidFill>
                <a:cs typeface="Arial"/>
              </a:rPr>
              <a:t>It is an excellent formative assessment not just because it exposes this thinking, it also allows students to clear up the </a:t>
            </a:r>
            <a:r>
              <a:rPr lang="en-US" sz="1600" dirty="0" smtClean="0">
                <a:solidFill>
                  <a:srgbClr val="583F34"/>
                </a:solidFill>
                <a:cs typeface="Arial"/>
              </a:rPr>
              <a:t>idea </a:t>
            </a:r>
            <a:r>
              <a:rPr lang="en-US" sz="1600" dirty="0">
                <a:solidFill>
                  <a:srgbClr val="583F34"/>
                </a:solidFill>
                <a:cs typeface="Arial"/>
              </a:rPr>
              <a:t>themselves rather than being “told” by the teacher. Students first respond individually to the prompt, then go to the corner of the friend with whom they most agree. Directions for this and the next steps are on the student slide. Teachers using this activity often find that it winds up in a standoff between Calvin and Mika’s corners. The Calvin group argues “that’s what the data shows”, while the Mika group says that cells can’t live all day without energy. If this happens, slide 31 usually helps break the stalemate. In any case, we don’t stop until all students are convinced that photosynthesis occurs only in the light, but cell respiration occurs all of the time. </a:t>
            </a:r>
            <a:endParaRPr lang="en-US" sz="1600" dirty="0" smtClean="0">
              <a:solidFill>
                <a:srgbClr val="583F34"/>
              </a:solidFill>
              <a:cs typeface="Arial"/>
            </a:endParaRPr>
          </a:p>
          <a:p>
            <a:pPr marL="0" indent="0">
              <a:buNone/>
            </a:pPr>
            <a:r>
              <a:rPr lang="en-US" sz="1600" dirty="0" smtClean="0">
                <a:solidFill>
                  <a:srgbClr val="583F34"/>
                </a:solidFill>
                <a:cs typeface="Arial"/>
              </a:rPr>
              <a:t>However</a:t>
            </a:r>
            <a:r>
              <a:rPr lang="en-US" sz="1600" dirty="0">
                <a:solidFill>
                  <a:srgbClr val="583F34"/>
                </a:solidFill>
                <a:cs typeface="Arial"/>
              </a:rPr>
              <a:t>, students still should wonder about the results we got in the light. If in fact plants are always doing cell respiration and giving off CO2, how can we explain the fact that the test tube that started blue with a plant in the light stayed blue. If it is releasing CO2, why didn’t it turn yellow? We have groups brainstorm this, then share out with the class. Usually at least a couple of groups suggest that since photosynthesis is also happening in the light, it must be removing the CO2 as fast or faster than cell respiration is producing it. Ask students if they can now answer all of the questions they had initially. This almost always included “Do plants really lower CO2 levels in the atmosphere?.” It is very important that you get these answers from students and not just tell them – so do not move forward with the animations on the slides until you do!! You may need to ask some leading questions if they seem stuck, but they can do it!</a:t>
            </a:r>
          </a:p>
          <a:p>
            <a:pPr marL="0" lvl="0" indent="0">
              <a:buNone/>
            </a:pPr>
            <a:endParaRPr lang="en-US" sz="1600" dirty="0">
              <a:solidFill>
                <a:srgbClr val="583F34"/>
              </a:solidFill>
              <a:cs typeface="Arial"/>
            </a:endParaRPr>
          </a:p>
        </p:txBody>
      </p:sp>
    </p:spTree>
    <p:extLst>
      <p:ext uri="{BB962C8B-B14F-4D97-AF65-F5344CB8AC3E}">
        <p14:creationId xmlns:p14="http://schemas.microsoft.com/office/powerpoint/2010/main" val="348878979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title"/>
          </p:nvPr>
        </p:nvSpPr>
        <p:spPr>
          <a:prstGeom prst="rect">
            <a:avLst/>
          </a:prstGeom>
        </p:spPr>
        <p:txBody>
          <a:bodyPr>
            <a:normAutofit fontScale="90000"/>
          </a:bodyPr>
          <a:lstStyle/>
          <a:p>
            <a:r>
              <a:t>Teacher notes</a:t>
            </a:r>
          </a:p>
        </p:txBody>
      </p:sp>
      <p:pic>
        <p:nvPicPr>
          <p:cNvPr id="159" name="pasted-image.pdf"/>
          <p:cNvPicPr>
            <a:picLocks noChangeAspect="1"/>
          </p:cNvPicPr>
          <p:nvPr/>
        </p:nvPicPr>
        <p:blipFill>
          <a:blip r:embed="rId3">
            <a:extLst/>
          </a:blip>
          <a:stretch>
            <a:fillRect/>
          </a:stretch>
        </p:blipFill>
        <p:spPr>
          <a:xfrm>
            <a:off x="230565" y="6418481"/>
            <a:ext cx="937618" cy="330399"/>
          </a:xfrm>
          <a:prstGeom prst="rect">
            <a:avLst/>
          </a:prstGeom>
          <a:ln w="12700">
            <a:miter lim="400000"/>
          </a:ln>
        </p:spPr>
      </p:pic>
      <p:sp>
        <p:nvSpPr>
          <p:cNvPr id="160" name="Shape 160"/>
          <p:cNvSpPr/>
          <p:nvPr/>
        </p:nvSpPr>
        <p:spPr>
          <a:xfrm>
            <a:off x="299701" y="1097591"/>
            <a:ext cx="8544599" cy="1091898"/>
          </a:xfrm>
          <a:prstGeom prst="rect">
            <a:avLst/>
          </a:prstGeom>
          <a:ln w="12700">
            <a:miter lim="400000"/>
          </a:ln>
          <a:extLst>
            <a:ext uri="{C572A759-6A51-4108-AA02-DFA0A04FC94B}">
              <ma14:wrappingTextBoxFlag xmlns:ma14="http://schemas.microsoft.com/office/mac/drawingml/2011/main" val="1"/>
            </a:ext>
          </a:extLst>
        </p:spPr>
        <p:txBody>
          <a:bodyPr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dirty="0"/>
              <a:t>We use these </a:t>
            </a:r>
            <a:r>
              <a:rPr dirty="0" smtClean="0"/>
              <a:t>symbols</a:t>
            </a:r>
            <a:r>
              <a:rPr lang="en-US" dirty="0" smtClean="0"/>
              <a:t> on student slides</a:t>
            </a:r>
            <a:r>
              <a:rPr dirty="0" smtClean="0"/>
              <a:t> </a:t>
            </a:r>
            <a:r>
              <a:rPr dirty="0"/>
              <a:t>to communicate to </a:t>
            </a:r>
            <a:r>
              <a:rPr lang="en-US" dirty="0" smtClean="0"/>
              <a:t>them</a:t>
            </a:r>
            <a:r>
              <a:rPr dirty="0" smtClean="0"/>
              <a:t> </a:t>
            </a:r>
            <a:r>
              <a:rPr dirty="0"/>
              <a:t>the following actions:</a:t>
            </a:r>
          </a:p>
        </p:txBody>
      </p:sp>
      <p:pic>
        <p:nvPicPr>
          <p:cNvPr id="161" name="pasted-image.pdf"/>
          <p:cNvPicPr>
            <a:picLocks noChangeAspect="1"/>
          </p:cNvPicPr>
          <p:nvPr/>
        </p:nvPicPr>
        <p:blipFill>
          <a:blip r:embed="rId4">
            <a:extLst/>
          </a:blip>
          <a:stretch>
            <a:fillRect/>
          </a:stretch>
        </p:blipFill>
        <p:spPr>
          <a:xfrm>
            <a:off x="6693356" y="2845921"/>
            <a:ext cx="901899" cy="901899"/>
          </a:xfrm>
          <a:prstGeom prst="rect">
            <a:avLst/>
          </a:prstGeom>
          <a:ln w="12700">
            <a:miter lim="400000"/>
          </a:ln>
        </p:spPr>
      </p:pic>
      <p:sp>
        <p:nvSpPr>
          <p:cNvPr id="162" name="Shape 162"/>
          <p:cNvSpPr/>
          <p:nvPr/>
        </p:nvSpPr>
        <p:spPr>
          <a:xfrm>
            <a:off x="6091936" y="4004771"/>
            <a:ext cx="2114962" cy="800536"/>
          </a:xfrm>
          <a:prstGeom prst="rect">
            <a:avLst/>
          </a:prstGeom>
          <a:ln w="12700">
            <a:miter lim="400000"/>
          </a:ln>
          <a:extLst>
            <a:ext uri="{C572A759-6A51-4108-AA02-DFA0A04FC94B}">
              <ma14:wrappingTextBoxFlag xmlns:ma14="http://schemas.microsoft.com/office/mac/drawingml/2011/main" val="1"/>
            </a:ext>
          </a:extLst>
        </p:spPr>
        <p:txBody>
          <a:bodyPr wrap="square" lIns="35717" tIns="35717" rIns="35717" bIns="35717" anchor="ctr">
            <a:spAutoFit/>
          </a:bodyPr>
          <a:lstStyle>
            <a:lvl1pPr>
              <a:lnSpc>
                <a:spcPct val="120000"/>
              </a:lnSpc>
              <a:defRPr sz="2800">
                <a:solidFill>
                  <a:srgbClr val="583F34"/>
                </a:solidFill>
                <a:latin typeface="Arial"/>
                <a:ea typeface="Arial"/>
                <a:cs typeface="Arial"/>
                <a:sym typeface="Arial"/>
              </a:defRPr>
            </a:lvl1pPr>
          </a:lstStyle>
          <a:p>
            <a:pPr algn="ctr"/>
            <a:r>
              <a:rPr sz="2000" dirty="0"/>
              <a:t>Work in research groups </a:t>
            </a:r>
          </a:p>
        </p:txBody>
      </p:sp>
      <p:sp>
        <p:nvSpPr>
          <p:cNvPr id="163" name="Shape 163"/>
          <p:cNvSpPr/>
          <p:nvPr/>
        </p:nvSpPr>
        <p:spPr>
          <a:xfrm>
            <a:off x="6095285" y="2726255"/>
            <a:ext cx="2098041" cy="2131220"/>
          </a:xfrm>
          <a:prstGeom prst="rect">
            <a:avLst/>
          </a:prstGeom>
          <a:ln>
            <a:solidFill>
              <a:srgbClr val="583F34"/>
            </a:solidFill>
          </a:ln>
        </p:spPr>
        <p:txBody>
          <a:bodyPr lIns="35717" tIns="35717" rIns="35717" bIns="35717" anchor="ctr"/>
          <a:lstStyle/>
          <a:p>
            <a:endParaRPr/>
          </a:p>
        </p:txBody>
      </p:sp>
      <p:sp>
        <p:nvSpPr>
          <p:cNvPr id="164" name="Shape 164"/>
          <p:cNvSpPr/>
          <p:nvPr/>
        </p:nvSpPr>
        <p:spPr>
          <a:xfrm>
            <a:off x="1059789" y="4188423"/>
            <a:ext cx="700509" cy="431204"/>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a:t>Think</a:t>
            </a:r>
          </a:p>
        </p:txBody>
      </p:sp>
      <p:sp>
        <p:nvSpPr>
          <p:cNvPr id="165" name="Shape 165"/>
          <p:cNvSpPr/>
          <p:nvPr/>
        </p:nvSpPr>
        <p:spPr>
          <a:xfrm>
            <a:off x="586872" y="2726255"/>
            <a:ext cx="1637607" cy="2131220"/>
          </a:xfrm>
          <a:prstGeom prst="rect">
            <a:avLst/>
          </a:prstGeom>
          <a:ln>
            <a:solidFill>
              <a:srgbClr val="583F34"/>
            </a:solidFill>
          </a:ln>
        </p:spPr>
        <p:txBody>
          <a:bodyPr lIns="35717" tIns="35717" rIns="35717" bIns="35717" anchor="ctr"/>
          <a:lstStyle/>
          <a:p>
            <a:endParaRPr/>
          </a:p>
        </p:txBody>
      </p:sp>
      <p:sp>
        <p:nvSpPr>
          <p:cNvPr id="166" name="Shape 166"/>
          <p:cNvSpPr/>
          <p:nvPr/>
        </p:nvSpPr>
        <p:spPr>
          <a:xfrm>
            <a:off x="4389648" y="4188423"/>
            <a:ext cx="1350276" cy="431204"/>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Write down</a:t>
            </a:r>
          </a:p>
        </p:txBody>
      </p:sp>
      <p:sp>
        <p:nvSpPr>
          <p:cNvPr id="167" name="Shape 167"/>
          <p:cNvSpPr/>
          <p:nvPr/>
        </p:nvSpPr>
        <p:spPr>
          <a:xfrm>
            <a:off x="4296052" y="2726255"/>
            <a:ext cx="1513565" cy="2131220"/>
          </a:xfrm>
          <a:prstGeom prst="rect">
            <a:avLst/>
          </a:prstGeom>
          <a:ln>
            <a:solidFill>
              <a:srgbClr val="583F34"/>
            </a:solidFill>
          </a:ln>
        </p:spPr>
        <p:txBody>
          <a:bodyPr lIns="35717" tIns="35717" rIns="35717" bIns="35717" anchor="ctr"/>
          <a:lstStyle/>
          <a:p>
            <a:endParaRPr/>
          </a:p>
        </p:txBody>
      </p:sp>
      <p:sp>
        <p:nvSpPr>
          <p:cNvPr id="168" name="Shape 168"/>
          <p:cNvSpPr/>
          <p:nvPr/>
        </p:nvSpPr>
        <p:spPr>
          <a:xfrm>
            <a:off x="2855472" y="4188423"/>
            <a:ext cx="756539" cy="431204"/>
          </a:xfrm>
          <a:prstGeom prst="rect">
            <a:avLst/>
          </a:prstGeom>
          <a:ln w="12700">
            <a:miter lim="400000"/>
          </a:ln>
          <a:extLst>
            <a:ext uri="{C572A759-6A51-4108-AA02-DFA0A04FC94B}">
              <ma14:wrappingTextBoxFlag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Share</a:t>
            </a:r>
          </a:p>
        </p:txBody>
      </p:sp>
      <p:sp>
        <p:nvSpPr>
          <p:cNvPr id="169" name="Shape 169"/>
          <p:cNvSpPr/>
          <p:nvPr/>
        </p:nvSpPr>
        <p:spPr>
          <a:xfrm>
            <a:off x="2526422" y="2726255"/>
            <a:ext cx="1405665" cy="2131220"/>
          </a:xfrm>
          <a:prstGeom prst="rect">
            <a:avLst/>
          </a:prstGeom>
          <a:ln>
            <a:solidFill>
              <a:srgbClr val="583F34"/>
            </a:solidFill>
          </a:ln>
        </p:spPr>
        <p:txBody>
          <a:bodyPr lIns="35717" tIns="35717" rIns="35717" bIns="35717" anchor="ctr"/>
          <a:lstStyle/>
          <a:p>
            <a:endParaRPr/>
          </a:p>
        </p:txBody>
      </p:sp>
      <p:pic>
        <p:nvPicPr>
          <p:cNvPr id="170" name="pasted-image.pdf"/>
          <p:cNvPicPr>
            <a:picLocks noChangeAspect="1"/>
          </p:cNvPicPr>
          <p:nvPr/>
        </p:nvPicPr>
        <p:blipFill>
          <a:blip r:embed="rId5">
            <a:extLst/>
          </a:blip>
          <a:stretch>
            <a:fillRect/>
          </a:stretch>
        </p:blipFill>
        <p:spPr>
          <a:xfrm>
            <a:off x="4585404" y="2963666"/>
            <a:ext cx="927101" cy="934713"/>
          </a:xfrm>
          <a:prstGeom prst="rect">
            <a:avLst/>
          </a:prstGeom>
          <a:ln w="12700">
            <a:miter lim="400000"/>
          </a:ln>
        </p:spPr>
      </p:pic>
      <p:pic>
        <p:nvPicPr>
          <p:cNvPr id="171" name="pasted-image.pdf"/>
          <p:cNvPicPr>
            <a:picLocks noChangeAspect="1"/>
          </p:cNvPicPr>
          <p:nvPr/>
        </p:nvPicPr>
        <p:blipFill>
          <a:blip r:embed="rId6">
            <a:extLst/>
          </a:blip>
          <a:stretch>
            <a:fillRect/>
          </a:stretch>
        </p:blipFill>
        <p:spPr>
          <a:xfrm>
            <a:off x="686840" y="2782687"/>
            <a:ext cx="1344251" cy="1364064"/>
          </a:xfrm>
          <a:prstGeom prst="rect">
            <a:avLst/>
          </a:prstGeom>
          <a:ln w="12700">
            <a:miter lim="400000"/>
          </a:ln>
        </p:spPr>
      </p:pic>
      <p:pic>
        <p:nvPicPr>
          <p:cNvPr id="172" name="pasted-image.pdf"/>
          <p:cNvPicPr>
            <a:picLocks noChangeAspect="1"/>
          </p:cNvPicPr>
          <p:nvPr/>
        </p:nvPicPr>
        <p:blipFill>
          <a:blip r:embed="rId7">
            <a:extLst/>
          </a:blip>
          <a:stretch>
            <a:fillRect/>
          </a:stretch>
        </p:blipFill>
        <p:spPr>
          <a:xfrm>
            <a:off x="2635112" y="2838287"/>
            <a:ext cx="1071713" cy="1364064"/>
          </a:xfrm>
          <a:prstGeom prst="rect">
            <a:avLst/>
          </a:prstGeom>
          <a:ln w="12700">
            <a:miter lim="400000"/>
          </a:ln>
        </p:spPr>
      </p:pic>
      <p:pic>
        <p:nvPicPr>
          <p:cNvPr id="17" name="pasted-image.pdf"/>
          <p:cNvPicPr>
            <a:picLocks noChangeAspect="1"/>
          </p:cNvPicPr>
          <p:nvPr/>
        </p:nvPicPr>
        <p:blipFill>
          <a:blip r:embed="rId6">
            <a:extLst/>
          </a:blip>
          <a:stretch>
            <a:fillRect/>
          </a:stretch>
        </p:blipFill>
        <p:spPr>
          <a:xfrm>
            <a:off x="692790" y="2777449"/>
            <a:ext cx="1344251" cy="1364064"/>
          </a:xfrm>
          <a:prstGeom prst="rect">
            <a:avLst/>
          </a:prstGeom>
          <a:ln w="12700">
            <a:miter lim="400000"/>
          </a:ln>
        </p:spPr>
      </p:pic>
    </p:spTree>
    <p:extLst>
      <p:ext uri="{BB962C8B-B14F-4D97-AF65-F5344CB8AC3E}">
        <p14:creationId xmlns:p14="http://schemas.microsoft.com/office/powerpoint/2010/main" val="42914461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804283"/>
            <a:ext cx="8686800" cy="1477962"/>
          </a:xfrm>
        </p:spPr>
        <p:txBody>
          <a:bodyPr>
            <a:normAutofit fontScale="90000"/>
          </a:bodyPr>
          <a:lstStyle/>
          <a:p>
            <a:r>
              <a:rPr lang="en-US" dirty="0" smtClean="0">
                <a:solidFill>
                  <a:srgbClr val="256800"/>
                </a:solidFill>
                <a:latin typeface="Arial"/>
                <a:cs typeface="Arial"/>
              </a:rPr>
              <a:t>It looks like there are some questions that can’t be answered by our data. </a:t>
            </a:r>
            <a:endParaRPr lang="en-US" dirty="0">
              <a:solidFill>
                <a:srgbClr val="256800"/>
              </a:solidFill>
              <a:latin typeface="Arial"/>
              <a:cs typeface="Arial"/>
            </a:endParaRPr>
          </a:p>
        </p:txBody>
      </p:sp>
      <p:sp>
        <p:nvSpPr>
          <p:cNvPr id="4" name="Content Placeholder 3"/>
          <p:cNvSpPr>
            <a:spLocks noGrp="1"/>
          </p:cNvSpPr>
          <p:nvPr>
            <p:ph idx="1"/>
          </p:nvPr>
        </p:nvSpPr>
        <p:spPr>
          <a:xfrm>
            <a:off x="1295400" y="3581400"/>
            <a:ext cx="6705600" cy="1371600"/>
          </a:xfrm>
        </p:spPr>
        <p:txBody>
          <a:bodyPr/>
          <a:lstStyle/>
          <a:p>
            <a:pPr marL="0" indent="0" algn="ctr">
              <a:buNone/>
            </a:pPr>
            <a:r>
              <a:rPr lang="en-US" dirty="0" smtClean="0">
                <a:solidFill>
                  <a:srgbClr val="583F34"/>
                </a:solidFill>
                <a:latin typeface="Arial"/>
                <a:cs typeface="Arial"/>
              </a:rPr>
              <a:t>Let’s explore further with </a:t>
            </a:r>
            <a:r>
              <a:rPr lang="en-US" b="1" dirty="0" smtClean="0">
                <a:solidFill>
                  <a:srgbClr val="583F34"/>
                </a:solidFill>
                <a:latin typeface="Arial"/>
                <a:cs typeface="Arial"/>
              </a:rPr>
              <a:t>Four Corners</a:t>
            </a:r>
            <a:r>
              <a:rPr lang="en-US" dirty="0" smtClean="0">
                <a:solidFill>
                  <a:srgbClr val="583F34"/>
                </a:solidFill>
                <a:latin typeface="Arial"/>
                <a:cs typeface="Arial"/>
              </a:rPr>
              <a:t>.</a:t>
            </a:r>
          </a:p>
        </p:txBody>
      </p:sp>
      <p:sp>
        <p:nvSpPr>
          <p:cNvPr id="3" name="TextBox 2"/>
          <p:cNvSpPr txBox="1"/>
          <p:nvPr/>
        </p:nvSpPr>
        <p:spPr>
          <a:xfrm>
            <a:off x="838200" y="235127"/>
            <a:ext cx="7620000" cy="1077218"/>
          </a:xfrm>
          <a:prstGeom prst="rect">
            <a:avLst/>
          </a:prstGeom>
          <a:noFill/>
        </p:spPr>
        <p:txBody>
          <a:bodyPr wrap="square" rtlCol="0">
            <a:spAutoFit/>
          </a:bodyPr>
          <a:lstStyle/>
          <a:p>
            <a:r>
              <a:rPr lang="en-US" sz="3200" dirty="0" smtClean="0">
                <a:solidFill>
                  <a:srgbClr val="583F34"/>
                </a:solidFill>
                <a:latin typeface="Arial"/>
                <a:cs typeface="Arial"/>
              </a:rPr>
              <a:t>Does our data allow us to answer all of the questions we had about plants?</a:t>
            </a:r>
            <a:endParaRPr lang="en-US" sz="3200" dirty="0">
              <a:solidFill>
                <a:srgbClr val="583F34"/>
              </a:solidFill>
              <a:latin typeface="Arial"/>
              <a:cs typeface="Ari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610600" cy="609600"/>
          </a:xfrm>
        </p:spPr>
        <p:txBody>
          <a:bodyPr>
            <a:noAutofit/>
          </a:bodyPr>
          <a:lstStyle/>
          <a:p>
            <a:r>
              <a:rPr lang="en-US" sz="3600" dirty="0" smtClean="0">
                <a:solidFill>
                  <a:srgbClr val="0070C0"/>
                </a:solidFill>
                <a:latin typeface="Arial"/>
                <a:cs typeface="Arial"/>
              </a:rPr>
              <a:t>Four Corners</a:t>
            </a:r>
            <a:endParaRPr lang="en-US" sz="3600" dirty="0">
              <a:solidFill>
                <a:srgbClr val="0070C0"/>
              </a:solidFill>
              <a:latin typeface="Arial"/>
              <a:cs typeface="Arial"/>
            </a:endParaRPr>
          </a:p>
        </p:txBody>
      </p:sp>
      <p:sp>
        <p:nvSpPr>
          <p:cNvPr id="3" name="Content Placeholder 2"/>
          <p:cNvSpPr>
            <a:spLocks noGrp="1"/>
          </p:cNvSpPr>
          <p:nvPr>
            <p:ph idx="1"/>
          </p:nvPr>
        </p:nvSpPr>
        <p:spPr>
          <a:xfrm>
            <a:off x="457200" y="838200"/>
            <a:ext cx="8229600" cy="5486400"/>
          </a:xfrm>
        </p:spPr>
        <p:txBody>
          <a:bodyPr>
            <a:normAutofit/>
          </a:bodyPr>
          <a:lstStyle/>
          <a:p>
            <a:pPr marL="0" indent="0">
              <a:buNone/>
            </a:pPr>
            <a:r>
              <a:rPr lang="en-US" sz="2400" b="1" dirty="0">
                <a:solidFill>
                  <a:srgbClr val="0070C0"/>
                </a:solidFill>
                <a:latin typeface="Arial"/>
                <a:cs typeface="Arial"/>
              </a:rPr>
              <a:t>Read the handout. Decide with whom you most agree and explain why you chose that person on the back of the paper. </a:t>
            </a:r>
            <a:endParaRPr lang="en-US" sz="2400" b="1" dirty="0" smtClean="0">
              <a:solidFill>
                <a:srgbClr val="0070C0"/>
              </a:solidFill>
              <a:latin typeface="Arial"/>
              <a:cs typeface="Arial"/>
            </a:endParaRPr>
          </a:p>
          <a:p>
            <a:pPr marL="0" indent="0">
              <a:buNone/>
            </a:pPr>
            <a:endParaRPr lang="en-US" sz="2400" b="1" dirty="0" smtClean="0">
              <a:solidFill>
                <a:srgbClr val="0070C0"/>
              </a:solidFill>
              <a:latin typeface="Arial"/>
              <a:cs typeface="Arial"/>
            </a:endParaRPr>
          </a:p>
          <a:p>
            <a:pPr marL="514350" indent="-514350">
              <a:buAutoNum type="arabicPeriod"/>
            </a:pPr>
            <a:r>
              <a:rPr lang="en-US" sz="2400" dirty="0" smtClean="0">
                <a:latin typeface="Arial"/>
                <a:cs typeface="Arial"/>
              </a:rPr>
              <a:t>Go to the corner with the name of the person with whom you agree most.</a:t>
            </a:r>
          </a:p>
          <a:p>
            <a:pPr marL="514350" indent="-514350">
              <a:buAutoNum type="arabicPeriod"/>
            </a:pPr>
            <a:r>
              <a:rPr lang="en-US" sz="2400" dirty="0" smtClean="0">
                <a:latin typeface="Arial"/>
                <a:cs typeface="Arial"/>
              </a:rPr>
              <a:t>Discuss why you agree with this person with the other people there and choose a spokesperson to express your ideas to the class when it is time to share out.</a:t>
            </a:r>
          </a:p>
          <a:p>
            <a:pPr marL="514350" indent="-514350">
              <a:buAutoNum type="arabicPeriod"/>
            </a:pPr>
            <a:r>
              <a:rPr lang="en-US" sz="2400" dirty="0" smtClean="0">
                <a:latin typeface="Arial"/>
                <a:cs typeface="Arial"/>
              </a:rPr>
              <a:t>Share out.</a:t>
            </a:r>
          </a:p>
          <a:p>
            <a:pPr marL="514350" indent="-514350">
              <a:buAutoNum type="arabicPeriod"/>
            </a:pPr>
            <a:r>
              <a:rPr lang="en-US" sz="2400" dirty="0" smtClean="0">
                <a:latin typeface="Arial"/>
                <a:cs typeface="Arial"/>
              </a:rPr>
              <a:t>Anyone want to change their position?</a:t>
            </a:r>
          </a:p>
          <a:p>
            <a:pPr marL="514350" indent="-514350">
              <a:buAutoNum type="arabicPeriod"/>
            </a:pPr>
            <a:r>
              <a:rPr lang="en-US" sz="2400" dirty="0" smtClean="0">
                <a:latin typeface="Arial"/>
                <a:cs typeface="Arial"/>
              </a:rPr>
              <a:t>Repeat.</a:t>
            </a:r>
          </a:p>
          <a:p>
            <a:pPr marL="514350" indent="-514350">
              <a:buAutoNum type="arabicPeriod"/>
            </a:pPr>
            <a:endParaRPr lang="en-US" dirty="0" smtClean="0"/>
          </a:p>
          <a:p>
            <a:pPr marL="514350" indent="-514350">
              <a:buAutoNum type="arabicPeriod"/>
            </a:pPr>
            <a:endParaRPr lang="en-US" dirty="0"/>
          </a:p>
        </p:txBody>
      </p:sp>
      <p:pic>
        <p:nvPicPr>
          <p:cNvPr id="4" name="pasted-image.pdf"/>
          <p:cNvPicPr>
            <a:picLocks noChangeAspect="1"/>
          </p:cNvPicPr>
          <p:nvPr/>
        </p:nvPicPr>
        <p:blipFill>
          <a:blip r:embed="rId3">
            <a:extLst/>
          </a:blip>
          <a:stretch>
            <a:fillRect/>
          </a:stretch>
        </p:blipFill>
        <p:spPr>
          <a:xfrm>
            <a:off x="6934200" y="4648200"/>
            <a:ext cx="607604" cy="773351"/>
          </a:xfrm>
          <a:prstGeom prst="rect">
            <a:avLst/>
          </a:prstGeom>
          <a:ln w="12700">
            <a:miter lim="400000"/>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609600"/>
            <a:ext cx="7880605" cy="1143000"/>
          </a:xfrm>
        </p:spPr>
        <p:txBody>
          <a:bodyPr>
            <a:normAutofit/>
          </a:bodyPr>
          <a:lstStyle/>
          <a:p>
            <a:r>
              <a:rPr lang="en-US" sz="3200" dirty="0" smtClean="0">
                <a:latin typeface="Arial" panose="020B0604020202020204" pitchFamily="34" charset="0"/>
                <a:cs typeface="Arial" panose="020B0604020202020204" pitchFamily="34" charset="0"/>
              </a:rPr>
              <a:t>Unresolved question: Do plants do respiration all the time or just at night? </a:t>
            </a:r>
            <a:endParaRPr lang="en-US" sz="3200" dirty="0">
              <a:latin typeface="Arial" panose="020B0604020202020204" pitchFamily="34" charset="0"/>
              <a:cs typeface="Arial" panose="020B0604020202020204" pitchFamily="34" charset="0"/>
            </a:endParaRPr>
          </a:p>
        </p:txBody>
      </p:sp>
      <p:sp>
        <p:nvSpPr>
          <p:cNvPr id="5" name="TextBox 4"/>
          <p:cNvSpPr txBox="1"/>
          <p:nvPr/>
        </p:nvSpPr>
        <p:spPr>
          <a:xfrm>
            <a:off x="2819400" y="4038600"/>
            <a:ext cx="1295400" cy="584775"/>
          </a:xfrm>
          <a:prstGeom prst="rect">
            <a:avLst/>
          </a:prstGeom>
          <a:noFill/>
        </p:spPr>
        <p:txBody>
          <a:bodyPr wrap="square" rtlCol="0">
            <a:spAutoFit/>
          </a:bodyPr>
          <a:lstStyle/>
          <a:p>
            <a:r>
              <a:rPr lang="en-US" sz="3200" dirty="0" smtClean="0">
                <a:solidFill>
                  <a:schemeClr val="bg1"/>
                </a:solidFill>
                <a:latin typeface="Arial" panose="020B0604020202020204" pitchFamily="34" charset="0"/>
                <a:cs typeface="Arial" panose="020B0604020202020204" pitchFamily="34" charset="0"/>
              </a:rPr>
              <a:t>Why?</a:t>
            </a:r>
            <a:endParaRPr lang="en-US" sz="3200" dirty="0">
              <a:solidFill>
                <a:schemeClr val="bg1"/>
              </a:solidFill>
              <a:latin typeface="Arial" panose="020B0604020202020204" pitchFamily="34" charset="0"/>
              <a:cs typeface="Arial" panose="020B0604020202020204" pitchFamily="34" charset="0"/>
            </a:endParaRPr>
          </a:p>
        </p:txBody>
      </p:sp>
      <p:pic>
        <p:nvPicPr>
          <p:cNvPr id="6" name="pasted-image.pdf"/>
          <p:cNvPicPr>
            <a:picLocks noChangeAspect="1"/>
          </p:cNvPicPr>
          <p:nvPr/>
        </p:nvPicPr>
        <p:blipFill>
          <a:blip r:embed="rId3">
            <a:extLst/>
          </a:blip>
          <a:stretch>
            <a:fillRect/>
          </a:stretch>
        </p:blipFill>
        <p:spPr>
          <a:xfrm>
            <a:off x="228600" y="685800"/>
            <a:ext cx="990600" cy="1005201"/>
          </a:xfrm>
          <a:prstGeom prst="rect">
            <a:avLst/>
          </a:prstGeom>
          <a:ln w="12700">
            <a:miter lim="400000"/>
          </a:ln>
        </p:spPr>
      </p:pic>
      <p:sp>
        <p:nvSpPr>
          <p:cNvPr id="10" name="Title 1"/>
          <p:cNvSpPr txBox="1">
            <a:spLocks/>
          </p:cNvSpPr>
          <p:nvPr/>
        </p:nvSpPr>
        <p:spPr>
          <a:xfrm>
            <a:off x="838200" y="2743200"/>
            <a:ext cx="7880605"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smtClean="0">
                <a:latin typeface="Arial" panose="020B0604020202020204" pitchFamily="34" charset="0"/>
                <a:cs typeface="Arial" panose="020B0604020202020204" pitchFamily="34" charset="0"/>
              </a:rPr>
              <a:t>Let’s look at some data from 2 different experiments to help us figure this out. </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19746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62000" y="5867400"/>
            <a:ext cx="6840279" cy="707886"/>
          </a:xfrm>
          <a:prstGeom prst="rect">
            <a:avLst/>
          </a:prstGeom>
          <a:noFill/>
        </p:spPr>
        <p:txBody>
          <a:bodyPr wrap="square" rtlCol="0">
            <a:spAutoFit/>
          </a:bodyPr>
          <a:lstStyle/>
          <a:p>
            <a:r>
              <a:rPr lang="en-US" sz="2000" dirty="0" smtClean="0"/>
              <a:t>Measured the CO</a:t>
            </a:r>
            <a:r>
              <a:rPr lang="en-US" sz="2000" baseline="-25000" dirty="0" smtClean="0"/>
              <a:t>2</a:t>
            </a:r>
            <a:r>
              <a:rPr lang="en-US" sz="2000" dirty="0" smtClean="0"/>
              <a:t> in </a:t>
            </a:r>
            <a:r>
              <a:rPr lang="en-US" sz="2000" dirty="0" smtClean="0"/>
              <a:t>each chamber </a:t>
            </a:r>
            <a:r>
              <a:rPr lang="en-US" sz="2000" dirty="0" smtClean="0"/>
              <a:t>over 24 hours beginning at 12 am (midnight)</a:t>
            </a:r>
            <a:r>
              <a:rPr lang="en-US" sz="2000" dirty="0" smtClean="0"/>
              <a:t>. Exposed to normal daylight.</a:t>
            </a:r>
            <a:endParaRPr lang="en-US" sz="2000" dirty="0"/>
          </a:p>
        </p:txBody>
      </p:sp>
      <p:grpSp>
        <p:nvGrpSpPr>
          <p:cNvPr id="14" name="Group 13"/>
          <p:cNvGrpSpPr/>
          <p:nvPr/>
        </p:nvGrpSpPr>
        <p:grpSpPr>
          <a:xfrm>
            <a:off x="198529" y="1651120"/>
            <a:ext cx="2813799" cy="3972980"/>
            <a:chOff x="198529" y="435993"/>
            <a:chExt cx="2813799" cy="397298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009" y="1187750"/>
              <a:ext cx="2332821" cy="3070622"/>
            </a:xfrm>
            <a:prstGeom prst="rect">
              <a:avLst/>
            </a:prstGeom>
          </p:spPr>
        </p:pic>
        <p:sp>
          <p:nvSpPr>
            <p:cNvPr id="4" name="Flowchart: Magnetic Disk 3"/>
            <p:cNvSpPr/>
            <p:nvPr/>
          </p:nvSpPr>
          <p:spPr>
            <a:xfrm>
              <a:off x="198529" y="885193"/>
              <a:ext cx="2813799" cy="3523780"/>
            </a:xfrm>
            <a:prstGeom prst="flowChartMagneticDisk">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04046" y="435993"/>
              <a:ext cx="2591554" cy="369332"/>
            </a:xfrm>
            <a:prstGeom prst="rect">
              <a:avLst/>
            </a:prstGeom>
            <a:noFill/>
          </p:spPr>
          <p:txBody>
            <a:bodyPr wrap="square" rtlCol="0">
              <a:spAutoFit/>
            </a:bodyPr>
            <a:lstStyle/>
            <a:p>
              <a:r>
                <a:rPr lang="en-US" dirty="0" smtClean="0"/>
                <a:t>Whole plant with </a:t>
              </a:r>
              <a:r>
                <a:rPr lang="en-US" dirty="0"/>
                <a:t>l</a:t>
              </a:r>
              <a:r>
                <a:rPr lang="en-US" dirty="0" smtClean="0"/>
                <a:t>eaves</a:t>
              </a:r>
              <a:endParaRPr lang="en-US" dirty="0"/>
            </a:p>
          </p:txBody>
        </p:sp>
      </p:grpSp>
      <p:grpSp>
        <p:nvGrpSpPr>
          <p:cNvPr id="15" name="Group 14"/>
          <p:cNvGrpSpPr/>
          <p:nvPr/>
        </p:nvGrpSpPr>
        <p:grpSpPr>
          <a:xfrm>
            <a:off x="3214861" y="1649869"/>
            <a:ext cx="2813799" cy="3975482"/>
            <a:chOff x="3214861" y="515861"/>
            <a:chExt cx="2813799" cy="3975482"/>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1751" y="1140868"/>
              <a:ext cx="2432409" cy="3201708"/>
            </a:xfrm>
            <a:prstGeom prst="rect">
              <a:avLst/>
            </a:prstGeom>
          </p:spPr>
        </p:pic>
        <p:sp>
          <p:nvSpPr>
            <p:cNvPr id="6" name="Flowchart: Magnetic Disk 5"/>
            <p:cNvSpPr/>
            <p:nvPr/>
          </p:nvSpPr>
          <p:spPr>
            <a:xfrm>
              <a:off x="3214861" y="967563"/>
              <a:ext cx="2813799" cy="3523780"/>
            </a:xfrm>
            <a:prstGeom prst="flowChartMagneticDisk">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896656" y="515861"/>
              <a:ext cx="1817504" cy="369332"/>
            </a:xfrm>
            <a:prstGeom prst="rect">
              <a:avLst/>
            </a:prstGeom>
            <a:noFill/>
          </p:spPr>
          <p:txBody>
            <a:bodyPr wrap="square" rtlCol="0">
              <a:spAutoFit/>
            </a:bodyPr>
            <a:lstStyle/>
            <a:p>
              <a:r>
                <a:rPr lang="en-US" dirty="0" smtClean="0"/>
                <a:t>Green s</a:t>
              </a:r>
              <a:r>
                <a:rPr lang="en-US" dirty="0" smtClean="0"/>
                <a:t>tem </a:t>
              </a:r>
              <a:r>
                <a:rPr lang="en-US" dirty="0" smtClean="0"/>
                <a:t>only</a:t>
              </a:r>
              <a:endParaRPr lang="en-US" dirty="0"/>
            </a:p>
          </p:txBody>
        </p:sp>
      </p:grpSp>
      <p:grpSp>
        <p:nvGrpSpPr>
          <p:cNvPr id="16" name="Group 15"/>
          <p:cNvGrpSpPr/>
          <p:nvPr/>
        </p:nvGrpSpPr>
        <p:grpSpPr>
          <a:xfrm>
            <a:off x="6124639" y="1615251"/>
            <a:ext cx="2813799" cy="4044718"/>
            <a:chOff x="6124639" y="435993"/>
            <a:chExt cx="2813799" cy="4044718"/>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2871476">
              <a:off x="6984562" y="2083003"/>
              <a:ext cx="1778012" cy="2203856"/>
            </a:xfrm>
            <a:prstGeom prst="rect">
              <a:avLst/>
            </a:prstGeom>
          </p:spPr>
        </p:pic>
        <p:sp>
          <p:nvSpPr>
            <p:cNvPr id="7" name="Flowchart: Magnetic Disk 6"/>
            <p:cNvSpPr/>
            <p:nvPr/>
          </p:nvSpPr>
          <p:spPr>
            <a:xfrm>
              <a:off x="6124639" y="956931"/>
              <a:ext cx="2813799" cy="3523780"/>
            </a:xfrm>
            <a:prstGeom prst="flowChartMagneticDisk">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52450" y="3339672"/>
              <a:ext cx="1793158" cy="896579"/>
            </a:xfrm>
            <a:prstGeom prst="rect">
              <a:avLst/>
            </a:prstGeom>
          </p:spPr>
        </p:pic>
        <p:pic>
          <p:nvPicPr>
            <p:cNvPr id="9" name="Picture 8"/>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52450" y="3824274"/>
              <a:ext cx="1132459" cy="558876"/>
            </a:xfrm>
            <a:prstGeom prst="rect">
              <a:avLst/>
            </a:prstGeom>
          </p:spPr>
        </p:pic>
        <p:sp>
          <p:nvSpPr>
            <p:cNvPr id="13" name="TextBox 12"/>
            <p:cNvSpPr txBox="1"/>
            <p:nvPr/>
          </p:nvSpPr>
          <p:spPr>
            <a:xfrm>
              <a:off x="6790662" y="435993"/>
              <a:ext cx="1817504" cy="369332"/>
            </a:xfrm>
            <a:prstGeom prst="rect">
              <a:avLst/>
            </a:prstGeom>
            <a:noFill/>
          </p:spPr>
          <p:txBody>
            <a:bodyPr wrap="square" rtlCol="0">
              <a:spAutoFit/>
            </a:bodyPr>
            <a:lstStyle/>
            <a:p>
              <a:r>
                <a:rPr lang="en-US" dirty="0" smtClean="0"/>
                <a:t>Roots only</a:t>
              </a:r>
              <a:endParaRPr lang="en-US" dirty="0"/>
            </a:p>
          </p:txBody>
        </p:sp>
      </p:grpSp>
      <p:sp>
        <p:nvSpPr>
          <p:cNvPr id="17" name="TextBox 16"/>
          <p:cNvSpPr txBox="1"/>
          <p:nvPr/>
        </p:nvSpPr>
        <p:spPr>
          <a:xfrm>
            <a:off x="-489123" y="287497"/>
            <a:ext cx="10122247" cy="954107"/>
          </a:xfrm>
          <a:prstGeom prst="rect">
            <a:avLst/>
          </a:prstGeom>
          <a:noFill/>
        </p:spPr>
        <p:txBody>
          <a:bodyPr wrap="square" rtlCol="0">
            <a:spAutoFit/>
          </a:bodyPr>
          <a:lstStyle/>
          <a:p>
            <a:pPr algn="ctr"/>
            <a:r>
              <a:rPr lang="en-US" sz="2800" b="1" dirty="0" smtClean="0">
                <a:solidFill>
                  <a:srgbClr val="FF6600"/>
                </a:solidFill>
              </a:rPr>
              <a:t>Experiment 1: </a:t>
            </a:r>
          </a:p>
          <a:p>
            <a:pPr algn="ctr"/>
            <a:r>
              <a:rPr lang="en-US" sz="2800" b="1" dirty="0" smtClean="0">
                <a:solidFill>
                  <a:srgbClr val="FF6600"/>
                </a:solidFill>
              </a:rPr>
              <a:t>Three chambers with different portions of plants in them </a:t>
            </a:r>
            <a:endParaRPr lang="en-US" sz="2800" b="1" dirty="0">
              <a:solidFill>
                <a:srgbClr val="FF6600"/>
              </a:solidFill>
            </a:endParaRPr>
          </a:p>
        </p:txBody>
      </p:sp>
    </p:spTree>
    <p:extLst>
      <p:ext uri="{BB962C8B-B14F-4D97-AF65-F5344CB8AC3E}">
        <p14:creationId xmlns:p14="http://schemas.microsoft.com/office/powerpoint/2010/main" val="286793970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p:cNvSpPr txBox="1"/>
          <p:nvPr/>
        </p:nvSpPr>
        <p:spPr>
          <a:xfrm>
            <a:off x="1828800" y="4800600"/>
            <a:ext cx="6497585" cy="121920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en-US" sz="1400" dirty="0"/>
          </a:p>
          <a:p>
            <a:r>
              <a:rPr lang="en-US" sz="2400" dirty="0" smtClean="0"/>
              <a:t>What </a:t>
            </a:r>
            <a:r>
              <a:rPr lang="en-US" sz="2400" dirty="0"/>
              <a:t>happens to</a:t>
            </a:r>
            <a:r>
              <a:rPr lang="en-US" sz="2400" baseline="0" dirty="0"/>
              <a:t> the concentration of carbon dioxide in each of the chambers </a:t>
            </a:r>
            <a:r>
              <a:rPr lang="en-US" sz="2400" baseline="0" dirty="0" smtClean="0"/>
              <a:t>throughout </a:t>
            </a:r>
            <a:r>
              <a:rPr lang="en-US" sz="2400" baseline="0" dirty="0"/>
              <a:t>the day</a:t>
            </a:r>
            <a:r>
              <a:rPr lang="en-US" sz="2400" baseline="0" dirty="0" smtClean="0"/>
              <a:t>? Why?</a:t>
            </a:r>
            <a:endParaRPr lang="en-US" sz="2400" baseline="0" dirty="0"/>
          </a:p>
          <a:p>
            <a:endParaRPr lang="en-US" sz="2000" baseline="0" dirty="0"/>
          </a:p>
          <a:p>
            <a:endParaRPr lang="en-US" sz="1400" baseline="0" dirty="0"/>
          </a:p>
        </p:txBody>
      </p:sp>
      <p:graphicFrame>
        <p:nvGraphicFramePr>
          <p:cNvPr id="5" name="Chart 4"/>
          <p:cNvGraphicFramePr>
            <a:graphicFrameLocks/>
          </p:cNvGraphicFramePr>
          <p:nvPr>
            <p:extLst>
              <p:ext uri="{D42A27DB-BD31-4B8C-83A1-F6EECF244321}">
                <p14:modId xmlns:p14="http://schemas.microsoft.com/office/powerpoint/2010/main" val="355724430"/>
              </p:ext>
            </p:extLst>
          </p:nvPr>
        </p:nvGraphicFramePr>
        <p:xfrm>
          <a:off x="1600200" y="1143000"/>
          <a:ext cx="5923930" cy="39818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89123" y="287497"/>
            <a:ext cx="10122247" cy="523220"/>
          </a:xfrm>
          <a:prstGeom prst="rect">
            <a:avLst/>
          </a:prstGeom>
          <a:noFill/>
        </p:spPr>
        <p:txBody>
          <a:bodyPr wrap="square" rtlCol="0">
            <a:spAutoFit/>
          </a:bodyPr>
          <a:lstStyle/>
          <a:p>
            <a:pPr algn="ctr"/>
            <a:r>
              <a:rPr lang="en-US" sz="2800" b="1" dirty="0" smtClean="0">
                <a:solidFill>
                  <a:srgbClr val="FF6600"/>
                </a:solidFill>
              </a:rPr>
              <a:t>Experiment 1: Results</a:t>
            </a:r>
          </a:p>
        </p:txBody>
      </p:sp>
      <p:pic>
        <p:nvPicPr>
          <p:cNvPr id="6" name="pasted-image.pdf"/>
          <p:cNvPicPr>
            <a:picLocks noChangeAspect="1"/>
          </p:cNvPicPr>
          <p:nvPr/>
        </p:nvPicPr>
        <p:blipFill>
          <a:blip r:embed="rId4">
            <a:extLst/>
          </a:blip>
          <a:stretch>
            <a:fillRect/>
          </a:stretch>
        </p:blipFill>
        <p:spPr>
          <a:xfrm>
            <a:off x="457200" y="5090799"/>
            <a:ext cx="990600" cy="1005201"/>
          </a:xfrm>
          <a:prstGeom prst="rect">
            <a:avLst/>
          </a:prstGeom>
          <a:ln w="12700">
            <a:miter lim="400000"/>
          </a:ln>
        </p:spPr>
      </p:pic>
    </p:spTree>
    <p:extLst>
      <p:ext uri="{BB962C8B-B14F-4D97-AF65-F5344CB8AC3E}">
        <p14:creationId xmlns:p14="http://schemas.microsoft.com/office/powerpoint/2010/main" val="295415267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3276600"/>
            <a:ext cx="9220200" cy="2895600"/>
            <a:chOff x="152400" y="838200"/>
            <a:chExt cx="8444637" cy="2235201"/>
          </a:xfrm>
        </p:grpSpPr>
        <p:pic>
          <p:nvPicPr>
            <p:cNvPr id="3" name="Picture 2"/>
            <p:cNvPicPr>
              <a:picLocks noChangeAspect="1"/>
            </p:cNvPicPr>
            <p:nvPr/>
          </p:nvPicPr>
          <p:blipFill>
            <a:blip r:embed="rId3"/>
            <a:stretch>
              <a:fillRect/>
            </a:stretch>
          </p:blipFill>
          <p:spPr>
            <a:xfrm>
              <a:off x="6172200" y="914400"/>
              <a:ext cx="2424837" cy="2082800"/>
            </a:xfrm>
            <a:prstGeom prst="rect">
              <a:avLst/>
            </a:prstGeom>
          </p:spPr>
        </p:pic>
        <p:pic>
          <p:nvPicPr>
            <p:cNvPr id="4" name="Picture 3"/>
            <p:cNvPicPr>
              <a:picLocks noChangeAspect="1"/>
            </p:cNvPicPr>
            <p:nvPr/>
          </p:nvPicPr>
          <p:blipFill>
            <a:blip r:embed="rId4"/>
            <a:stretch>
              <a:fillRect/>
            </a:stretch>
          </p:blipFill>
          <p:spPr>
            <a:xfrm>
              <a:off x="3127537" y="838200"/>
              <a:ext cx="2514600" cy="2235201"/>
            </a:xfrm>
            <a:prstGeom prst="rect">
              <a:avLst/>
            </a:prstGeom>
          </p:spPr>
        </p:pic>
        <p:pic>
          <p:nvPicPr>
            <p:cNvPr id="5" name="Picture 4"/>
            <p:cNvPicPr>
              <a:picLocks noChangeAspect="1"/>
            </p:cNvPicPr>
            <p:nvPr/>
          </p:nvPicPr>
          <p:blipFill>
            <a:blip r:embed="rId5"/>
            <a:stretch>
              <a:fillRect/>
            </a:stretch>
          </p:blipFill>
          <p:spPr>
            <a:xfrm>
              <a:off x="152400" y="850900"/>
              <a:ext cx="2445074" cy="2209800"/>
            </a:xfrm>
            <a:prstGeom prst="rect">
              <a:avLst/>
            </a:prstGeom>
          </p:spPr>
        </p:pic>
      </p:grpSp>
      <p:sp>
        <p:nvSpPr>
          <p:cNvPr id="6" name="TextBox 5"/>
          <p:cNvSpPr txBox="1"/>
          <p:nvPr/>
        </p:nvSpPr>
        <p:spPr>
          <a:xfrm>
            <a:off x="457200" y="24991"/>
            <a:ext cx="8029036" cy="954107"/>
          </a:xfrm>
          <a:prstGeom prst="rect">
            <a:avLst/>
          </a:prstGeom>
          <a:noFill/>
        </p:spPr>
        <p:txBody>
          <a:bodyPr wrap="none" rtlCol="0">
            <a:spAutoFit/>
          </a:bodyPr>
          <a:lstStyle/>
          <a:p>
            <a:pPr algn="ctr"/>
            <a:r>
              <a:rPr lang="en-US" sz="2800" b="1" dirty="0" smtClean="0">
                <a:solidFill>
                  <a:srgbClr val="FF6600"/>
                </a:solidFill>
              </a:rPr>
              <a:t>Experiment 2: </a:t>
            </a:r>
          </a:p>
          <a:p>
            <a:pPr algn="ctr"/>
            <a:r>
              <a:rPr lang="en-US" sz="2800" b="1" dirty="0" smtClean="0">
                <a:solidFill>
                  <a:srgbClr val="FF6600"/>
                </a:solidFill>
              </a:rPr>
              <a:t>Whole plant in different light intensities for 24 hours</a:t>
            </a:r>
          </a:p>
        </p:txBody>
      </p:sp>
      <p:pic>
        <p:nvPicPr>
          <p:cNvPr id="11" name="pasted-image.pdf"/>
          <p:cNvPicPr>
            <a:picLocks noChangeAspect="1"/>
          </p:cNvPicPr>
          <p:nvPr/>
        </p:nvPicPr>
        <p:blipFill>
          <a:blip r:embed="rId6">
            <a:extLst/>
          </a:blip>
          <a:stretch>
            <a:fillRect/>
          </a:stretch>
        </p:blipFill>
        <p:spPr>
          <a:xfrm>
            <a:off x="228600" y="1280799"/>
            <a:ext cx="990600" cy="1005201"/>
          </a:xfrm>
          <a:prstGeom prst="rect">
            <a:avLst/>
          </a:prstGeom>
          <a:ln w="12700">
            <a:miter lim="400000"/>
          </a:ln>
        </p:spPr>
      </p:pic>
      <p:sp>
        <p:nvSpPr>
          <p:cNvPr id="12" name="TextBox 11"/>
          <p:cNvSpPr txBox="1"/>
          <p:nvPr/>
        </p:nvSpPr>
        <p:spPr>
          <a:xfrm>
            <a:off x="1371600" y="1425714"/>
            <a:ext cx="7010400" cy="707886"/>
          </a:xfrm>
          <a:prstGeom prst="rect">
            <a:avLst/>
          </a:prstGeom>
          <a:noFill/>
        </p:spPr>
        <p:txBody>
          <a:bodyPr wrap="square" rtlCol="0">
            <a:spAutoFit/>
          </a:bodyPr>
          <a:lstStyle/>
          <a:p>
            <a:r>
              <a:rPr lang="en-US" sz="2000" dirty="0" smtClean="0"/>
              <a:t>What do you think will happen to the </a:t>
            </a:r>
            <a:r>
              <a:rPr lang="en-US" sz="2000" dirty="0" smtClean="0">
                <a:solidFill>
                  <a:srgbClr val="256800"/>
                </a:solidFill>
              </a:rPr>
              <a:t>CO</a:t>
            </a:r>
            <a:r>
              <a:rPr lang="en-US" sz="2000" baseline="-25000" dirty="0" smtClean="0">
                <a:solidFill>
                  <a:srgbClr val="256800"/>
                </a:solidFill>
              </a:rPr>
              <a:t>2</a:t>
            </a:r>
            <a:r>
              <a:rPr lang="en-US" sz="2000" dirty="0" smtClean="0"/>
              <a:t> levels in each chamber </a:t>
            </a:r>
            <a:r>
              <a:rPr lang="en-US" sz="2000" dirty="0" smtClean="0"/>
              <a:t>after 24 hours? </a:t>
            </a:r>
            <a:endParaRPr lang="en-US" sz="2000" dirty="0"/>
          </a:p>
        </p:txBody>
      </p:sp>
    </p:spTree>
    <p:extLst>
      <p:ext uri="{BB962C8B-B14F-4D97-AF65-F5344CB8AC3E}">
        <p14:creationId xmlns:p14="http://schemas.microsoft.com/office/powerpoint/2010/main" val="3540123080"/>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8561658"/>
              </p:ext>
            </p:extLst>
          </p:nvPr>
        </p:nvGraphicFramePr>
        <p:xfrm>
          <a:off x="901700" y="3276600"/>
          <a:ext cx="4368800" cy="762000"/>
        </p:xfrm>
        <a:graphic>
          <a:graphicData uri="http://schemas.openxmlformats.org/drawingml/2006/table">
            <a:tbl>
              <a:tblPr>
                <a:tableStyleId>{5C22544A-7EE6-4342-B048-85BDC9FD1C3A}</a:tableStyleId>
              </a:tblPr>
              <a:tblGrid>
                <a:gridCol w="1092200"/>
                <a:gridCol w="1092200"/>
                <a:gridCol w="1092200"/>
                <a:gridCol w="1092200"/>
              </a:tblGrid>
              <a:tr h="209550">
                <a:tc>
                  <a:txBody>
                    <a:bodyPr/>
                    <a:lstStyle/>
                    <a:p>
                      <a:pPr algn="l" fontAlgn="b"/>
                      <a:r>
                        <a:rPr lang="en-US" sz="1100" u="none" strike="noStrike">
                          <a:effectLst/>
                        </a:rPr>
                        <a:t>Light Level</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Start CO</a:t>
                      </a:r>
                      <a:r>
                        <a:rPr lang="en-US" sz="1100" u="none" strike="noStrike" baseline="-25000">
                          <a:effectLst/>
                        </a:rPr>
                        <a:t>2</a:t>
                      </a:r>
                      <a:r>
                        <a:rPr lang="en-US" sz="1100" u="none" strike="noStrike">
                          <a:effectLst/>
                        </a:rPr>
                        <a:t> (ppm)</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24 Hours Later</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Net Change</a:t>
                      </a:r>
                      <a:endParaRPr lang="en-US" sz="1100" b="0" i="0" u="none" strike="noStrike">
                        <a:solidFill>
                          <a:srgbClr val="000000"/>
                        </a:solidFill>
                        <a:effectLst/>
                        <a:latin typeface="Calibri" panose="020F0502020204030204" pitchFamily="34" charset="0"/>
                      </a:endParaRPr>
                    </a:p>
                  </a:txBody>
                  <a:tcPr marL="6350" marR="6350" marT="6350" marB="0" anchor="b"/>
                </a:tc>
              </a:tr>
              <a:tr h="184150">
                <a:tc>
                  <a:txBody>
                    <a:bodyPr/>
                    <a:lstStyle/>
                    <a:p>
                      <a:pPr algn="l" fontAlgn="b"/>
                      <a:r>
                        <a:rPr lang="en-US" sz="1100" u="none" strike="noStrike">
                          <a:effectLst/>
                        </a:rPr>
                        <a:t>Normal Light</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410</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296</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-114</a:t>
                      </a:r>
                      <a:endParaRPr lang="en-US" sz="1100" b="0" i="0" u="none" strike="noStrike">
                        <a:solidFill>
                          <a:srgbClr val="000000"/>
                        </a:solidFill>
                        <a:effectLst/>
                        <a:latin typeface="Calibri" panose="020F0502020204030204" pitchFamily="34" charset="0"/>
                      </a:endParaRPr>
                    </a:p>
                  </a:txBody>
                  <a:tcPr marL="6350" marR="6350" marT="6350" marB="0" anchor="b"/>
                </a:tc>
              </a:tr>
              <a:tr h="184150">
                <a:tc>
                  <a:txBody>
                    <a:bodyPr/>
                    <a:lstStyle/>
                    <a:p>
                      <a:pPr algn="l" fontAlgn="b"/>
                      <a:r>
                        <a:rPr lang="en-US" sz="1100" u="none" strike="noStrike">
                          <a:effectLst/>
                        </a:rPr>
                        <a:t>Low Light</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410</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dirty="0">
                          <a:effectLst/>
                        </a:rPr>
                        <a:t>417</a:t>
                      </a:r>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7</a:t>
                      </a:r>
                      <a:endParaRPr lang="en-US" sz="1100" b="0" i="0" u="none" strike="noStrike">
                        <a:solidFill>
                          <a:srgbClr val="000000"/>
                        </a:solidFill>
                        <a:effectLst/>
                        <a:latin typeface="Calibri" panose="020F0502020204030204" pitchFamily="34" charset="0"/>
                      </a:endParaRPr>
                    </a:p>
                  </a:txBody>
                  <a:tcPr marL="6350" marR="6350" marT="6350" marB="0" anchor="b"/>
                </a:tc>
              </a:tr>
              <a:tr h="184150">
                <a:tc>
                  <a:txBody>
                    <a:bodyPr/>
                    <a:lstStyle/>
                    <a:p>
                      <a:pPr algn="l" fontAlgn="b"/>
                      <a:r>
                        <a:rPr lang="en-US" sz="1100" u="none" strike="noStrike">
                          <a:effectLst/>
                        </a:rPr>
                        <a:t>Dark</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410</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592</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dirty="0">
                          <a:effectLst/>
                        </a:rPr>
                        <a:t>182</a:t>
                      </a:r>
                      <a:endParaRPr lang="en-US" sz="1100" b="0" i="0" u="none" strike="noStrike" dirty="0">
                        <a:solidFill>
                          <a:srgbClr val="000000"/>
                        </a:solidFill>
                        <a:effectLst/>
                        <a:latin typeface="Calibri" panose="020F0502020204030204" pitchFamily="34" charset="0"/>
                      </a:endParaRPr>
                    </a:p>
                  </a:txBody>
                  <a:tcPr marL="6350" marR="6350" marT="6350" marB="0" anchor="b"/>
                </a:tc>
              </a:tr>
            </a:tbl>
          </a:graphicData>
        </a:graphic>
      </p:graphicFrame>
      <p:graphicFrame>
        <p:nvGraphicFramePr>
          <p:cNvPr id="4" name="Chart 3"/>
          <p:cNvGraphicFramePr>
            <a:graphicFrameLocks/>
          </p:cNvGraphicFramePr>
          <p:nvPr>
            <p:extLst>
              <p:ext uri="{D42A27DB-BD31-4B8C-83A1-F6EECF244321}">
                <p14:modId xmlns:p14="http://schemas.microsoft.com/office/powerpoint/2010/main" val="3277003230"/>
              </p:ext>
            </p:extLst>
          </p:nvPr>
        </p:nvGraphicFramePr>
        <p:xfrm>
          <a:off x="228600" y="4038600"/>
          <a:ext cx="5715000" cy="2819400"/>
        </p:xfrm>
        <a:graphic>
          <a:graphicData uri="http://schemas.openxmlformats.org/drawingml/2006/chart">
            <c:chart xmlns:c="http://schemas.openxmlformats.org/drawingml/2006/chart" xmlns:r="http://schemas.openxmlformats.org/officeDocument/2006/relationships" r:id="rId3"/>
          </a:graphicData>
        </a:graphic>
      </p:graphicFrame>
      <p:grpSp>
        <p:nvGrpSpPr>
          <p:cNvPr id="19" name="Group 18"/>
          <p:cNvGrpSpPr/>
          <p:nvPr/>
        </p:nvGrpSpPr>
        <p:grpSpPr>
          <a:xfrm>
            <a:off x="152400" y="838200"/>
            <a:ext cx="8444637" cy="2235201"/>
            <a:chOff x="152400" y="838200"/>
            <a:chExt cx="8444637" cy="2235201"/>
          </a:xfrm>
        </p:grpSpPr>
        <p:pic>
          <p:nvPicPr>
            <p:cNvPr id="2" name="Picture 1"/>
            <p:cNvPicPr>
              <a:picLocks noChangeAspect="1"/>
            </p:cNvPicPr>
            <p:nvPr/>
          </p:nvPicPr>
          <p:blipFill>
            <a:blip r:embed="rId4"/>
            <a:stretch>
              <a:fillRect/>
            </a:stretch>
          </p:blipFill>
          <p:spPr>
            <a:xfrm>
              <a:off x="6172200" y="914400"/>
              <a:ext cx="2424837" cy="2082800"/>
            </a:xfrm>
            <a:prstGeom prst="rect">
              <a:avLst/>
            </a:prstGeom>
          </p:spPr>
        </p:pic>
        <p:pic>
          <p:nvPicPr>
            <p:cNvPr id="16" name="Picture 15"/>
            <p:cNvPicPr>
              <a:picLocks noChangeAspect="1"/>
            </p:cNvPicPr>
            <p:nvPr/>
          </p:nvPicPr>
          <p:blipFill>
            <a:blip r:embed="rId5"/>
            <a:stretch>
              <a:fillRect/>
            </a:stretch>
          </p:blipFill>
          <p:spPr>
            <a:xfrm>
              <a:off x="3127537" y="838200"/>
              <a:ext cx="2514600" cy="2235201"/>
            </a:xfrm>
            <a:prstGeom prst="rect">
              <a:avLst/>
            </a:prstGeom>
          </p:spPr>
        </p:pic>
        <p:pic>
          <p:nvPicPr>
            <p:cNvPr id="17" name="Picture 16"/>
            <p:cNvPicPr>
              <a:picLocks noChangeAspect="1"/>
            </p:cNvPicPr>
            <p:nvPr/>
          </p:nvPicPr>
          <p:blipFill>
            <a:blip r:embed="rId6"/>
            <a:stretch>
              <a:fillRect/>
            </a:stretch>
          </p:blipFill>
          <p:spPr>
            <a:xfrm>
              <a:off x="152400" y="850900"/>
              <a:ext cx="2445074" cy="2209800"/>
            </a:xfrm>
            <a:prstGeom prst="rect">
              <a:avLst/>
            </a:prstGeom>
          </p:spPr>
        </p:pic>
      </p:grpSp>
      <p:sp>
        <p:nvSpPr>
          <p:cNvPr id="18" name="TextBox 17"/>
          <p:cNvSpPr txBox="1"/>
          <p:nvPr/>
        </p:nvSpPr>
        <p:spPr>
          <a:xfrm>
            <a:off x="1677658" y="152400"/>
            <a:ext cx="5788689" cy="523220"/>
          </a:xfrm>
          <a:prstGeom prst="rect">
            <a:avLst/>
          </a:prstGeom>
          <a:noFill/>
        </p:spPr>
        <p:txBody>
          <a:bodyPr wrap="none" rtlCol="0">
            <a:spAutoFit/>
          </a:bodyPr>
          <a:lstStyle/>
          <a:p>
            <a:pPr algn="ctr"/>
            <a:r>
              <a:rPr lang="en-US" sz="2800" b="1" dirty="0" smtClean="0">
                <a:solidFill>
                  <a:srgbClr val="FF6600"/>
                </a:solidFill>
              </a:rPr>
              <a:t>Summary of experiment 2 and results</a:t>
            </a:r>
            <a:endParaRPr lang="en-US" sz="2800" b="1" dirty="0">
              <a:solidFill>
                <a:srgbClr val="FF6600"/>
              </a:solidFill>
            </a:endParaRPr>
          </a:p>
        </p:txBody>
      </p:sp>
      <p:sp>
        <p:nvSpPr>
          <p:cNvPr id="20" name="TextBox 19"/>
          <p:cNvSpPr txBox="1"/>
          <p:nvPr/>
        </p:nvSpPr>
        <p:spPr>
          <a:xfrm>
            <a:off x="6553200" y="3468231"/>
            <a:ext cx="2743200" cy="2246769"/>
          </a:xfrm>
          <a:prstGeom prst="rect">
            <a:avLst/>
          </a:prstGeom>
          <a:noFill/>
        </p:spPr>
        <p:txBody>
          <a:bodyPr wrap="square" rtlCol="0">
            <a:spAutoFit/>
          </a:bodyPr>
          <a:lstStyle/>
          <a:p>
            <a:r>
              <a:rPr lang="en-US" sz="2400" dirty="0" smtClean="0"/>
              <a:t>What happened in each </a:t>
            </a:r>
            <a:r>
              <a:rPr lang="en-US" sz="2400" dirty="0" smtClean="0"/>
              <a:t>chamber?</a:t>
            </a:r>
            <a:endParaRPr lang="en-US" sz="2400" dirty="0" smtClean="0"/>
          </a:p>
          <a:p>
            <a:endParaRPr lang="en-US" sz="2400" dirty="0"/>
          </a:p>
          <a:p>
            <a:r>
              <a:rPr lang="en-US" sz="2400" dirty="0" smtClean="0"/>
              <a:t>What do these results indicate?</a:t>
            </a:r>
          </a:p>
          <a:p>
            <a:pPr marL="285750" indent="-285750">
              <a:buFont typeface="Arial"/>
              <a:buChar char="•"/>
            </a:pPr>
            <a:endParaRPr lang="en-US" sz="2000" dirty="0"/>
          </a:p>
        </p:txBody>
      </p:sp>
      <p:pic>
        <p:nvPicPr>
          <p:cNvPr id="21" name="pasted-image.pdf"/>
          <p:cNvPicPr>
            <a:picLocks noChangeAspect="1"/>
          </p:cNvPicPr>
          <p:nvPr/>
        </p:nvPicPr>
        <p:blipFill>
          <a:blip r:embed="rId7">
            <a:extLst/>
          </a:blip>
          <a:stretch>
            <a:fillRect/>
          </a:stretch>
        </p:blipFill>
        <p:spPr>
          <a:xfrm>
            <a:off x="5867400" y="4038600"/>
            <a:ext cx="609600" cy="618585"/>
          </a:xfrm>
          <a:prstGeom prst="rect">
            <a:avLst/>
          </a:prstGeom>
          <a:ln w="12700">
            <a:miter lim="400000"/>
          </a:ln>
        </p:spPr>
      </p:pic>
    </p:spTree>
    <p:extLst>
      <p:ext uri="{BB962C8B-B14F-4D97-AF65-F5344CB8AC3E}">
        <p14:creationId xmlns:p14="http://schemas.microsoft.com/office/powerpoint/2010/main" val="635818321"/>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6">
                    <a:lumMod val="75000"/>
                  </a:schemeClr>
                </a:solidFill>
              </a:rPr>
              <a:t>What do these experiments tell us? </a:t>
            </a:r>
            <a:endParaRPr lang="en-US" dirty="0">
              <a:solidFill>
                <a:schemeClr val="accent6">
                  <a:lumMod val="75000"/>
                </a:schemeClr>
              </a:solidFill>
            </a:endParaRPr>
          </a:p>
        </p:txBody>
      </p:sp>
      <p:sp>
        <p:nvSpPr>
          <p:cNvPr id="3" name="Content Placeholder 2"/>
          <p:cNvSpPr>
            <a:spLocks noGrp="1"/>
          </p:cNvSpPr>
          <p:nvPr>
            <p:ph idx="1"/>
          </p:nvPr>
        </p:nvSpPr>
        <p:spPr>
          <a:xfrm>
            <a:off x="2209800" y="1600200"/>
            <a:ext cx="6477000" cy="4525963"/>
          </a:xfrm>
        </p:spPr>
        <p:txBody>
          <a:bodyPr/>
          <a:lstStyle/>
          <a:p>
            <a:pPr marL="0" indent="0">
              <a:buNone/>
            </a:pPr>
            <a:r>
              <a:rPr lang="en-US" dirty="0"/>
              <a:t>What do Experiments 1 &amp; 2 tell us about the timing of cellular respiration in plants? </a:t>
            </a:r>
            <a:r>
              <a:rPr lang="en-US" dirty="0" smtClean="0"/>
              <a:t>Write your ideas </a:t>
            </a:r>
            <a:r>
              <a:rPr lang="en-US" dirty="0"/>
              <a:t>in Doodle </a:t>
            </a:r>
            <a:r>
              <a:rPr lang="en-US" dirty="0" smtClean="0"/>
              <a:t>D.</a:t>
            </a:r>
            <a:endParaRPr lang="en-US" dirty="0"/>
          </a:p>
          <a:p>
            <a:endParaRPr lang="en-US" dirty="0"/>
          </a:p>
        </p:txBody>
      </p:sp>
      <p:pic>
        <p:nvPicPr>
          <p:cNvPr id="4" name="pasted-image.pdf"/>
          <p:cNvPicPr>
            <a:picLocks noChangeAspect="1"/>
          </p:cNvPicPr>
          <p:nvPr/>
        </p:nvPicPr>
        <p:blipFill>
          <a:blip r:embed="rId3">
            <a:extLst/>
          </a:blip>
          <a:stretch>
            <a:fillRect/>
          </a:stretch>
        </p:blipFill>
        <p:spPr>
          <a:xfrm>
            <a:off x="685800" y="2133600"/>
            <a:ext cx="813474" cy="820153"/>
          </a:xfrm>
          <a:prstGeom prst="rect">
            <a:avLst/>
          </a:prstGeom>
          <a:ln w="12700">
            <a:miter lim="400000"/>
          </a:ln>
        </p:spPr>
      </p:pic>
    </p:spTree>
    <p:extLst>
      <p:ext uri="{BB962C8B-B14F-4D97-AF65-F5344CB8AC3E}">
        <p14:creationId xmlns:p14="http://schemas.microsoft.com/office/powerpoint/2010/main" val="821212840"/>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287963"/>
          </a:xfrm>
        </p:spPr>
        <p:txBody>
          <a:bodyPr/>
          <a:lstStyle/>
          <a:p>
            <a:pPr lvl="1"/>
            <a:endParaRPr lang="en-US" dirty="0" smtClean="0"/>
          </a:p>
          <a:p>
            <a:pPr marL="0" indent="0">
              <a:buNone/>
            </a:pPr>
            <a:endParaRPr lang="en-US" dirty="0"/>
          </a:p>
        </p:txBody>
      </p:sp>
      <p:pic>
        <p:nvPicPr>
          <p:cNvPr id="4" name="Picture 3"/>
          <p:cNvPicPr>
            <a:picLocks noChangeAspect="1"/>
          </p:cNvPicPr>
          <p:nvPr/>
        </p:nvPicPr>
        <p:blipFill>
          <a:blip r:embed="rId3"/>
          <a:stretch>
            <a:fillRect/>
          </a:stretch>
        </p:blipFill>
        <p:spPr>
          <a:xfrm>
            <a:off x="2116372" y="1035140"/>
            <a:ext cx="6606639" cy="4954979"/>
          </a:xfrm>
          <a:prstGeom prst="rect">
            <a:avLst/>
          </a:prstGeom>
        </p:spPr>
      </p:pic>
      <p:pic>
        <p:nvPicPr>
          <p:cNvPr id="6" name="Picture 5"/>
          <p:cNvPicPr>
            <a:picLocks noChangeAspect="1"/>
          </p:cNvPicPr>
          <p:nvPr/>
        </p:nvPicPr>
        <p:blipFill>
          <a:blip r:embed="rId4"/>
          <a:stretch>
            <a:fillRect/>
          </a:stretch>
        </p:blipFill>
        <p:spPr>
          <a:xfrm>
            <a:off x="304800" y="59706"/>
            <a:ext cx="2006930" cy="2045340"/>
          </a:xfrm>
          <a:prstGeom prst="rect">
            <a:avLst/>
          </a:prstGeom>
        </p:spPr>
      </p:pic>
      <p:sp>
        <p:nvSpPr>
          <p:cNvPr id="7" name="TextBox 6"/>
          <p:cNvSpPr txBox="1"/>
          <p:nvPr/>
        </p:nvSpPr>
        <p:spPr>
          <a:xfrm>
            <a:off x="990600" y="914400"/>
            <a:ext cx="685800" cy="369332"/>
          </a:xfrm>
          <a:prstGeom prst="rect">
            <a:avLst/>
          </a:prstGeom>
          <a:noFill/>
        </p:spPr>
        <p:txBody>
          <a:bodyPr wrap="square" rtlCol="0">
            <a:spAutoFit/>
          </a:bodyPr>
          <a:lstStyle/>
          <a:p>
            <a:r>
              <a:rPr lang="en-US" smtClean="0"/>
              <a:t>Light </a:t>
            </a:r>
            <a:endParaRPr lang="en-US"/>
          </a:p>
        </p:txBody>
      </p:sp>
      <p:sp>
        <p:nvSpPr>
          <p:cNvPr id="14" name="Right Arrow 13"/>
          <p:cNvSpPr/>
          <p:nvPr/>
        </p:nvSpPr>
        <p:spPr>
          <a:xfrm rot="1791420">
            <a:off x="1984815" y="1714269"/>
            <a:ext cx="749210" cy="182248"/>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172200" y="1166891"/>
            <a:ext cx="2133600" cy="677108"/>
          </a:xfrm>
          <a:prstGeom prst="rect">
            <a:avLst/>
          </a:prstGeom>
          <a:noFill/>
        </p:spPr>
        <p:txBody>
          <a:bodyPr wrap="square" rtlCol="0">
            <a:spAutoFit/>
          </a:bodyPr>
          <a:lstStyle/>
          <a:p>
            <a:r>
              <a:rPr lang="en-US" sz="2000" b="1" dirty="0" smtClean="0">
                <a:latin typeface="Arial" charset="0"/>
                <a:ea typeface="Arial" charset="0"/>
                <a:cs typeface="Arial" charset="0"/>
              </a:rPr>
              <a:t>Photosynthesis</a:t>
            </a:r>
            <a:r>
              <a:rPr lang="en-US" dirty="0" smtClean="0"/>
              <a:t> </a:t>
            </a:r>
          </a:p>
          <a:p>
            <a:r>
              <a:rPr lang="en-US" dirty="0" smtClean="0"/>
              <a:t>(day)</a:t>
            </a:r>
            <a:endParaRPr lang="en-US" dirty="0"/>
          </a:p>
        </p:txBody>
      </p:sp>
      <p:sp>
        <p:nvSpPr>
          <p:cNvPr id="16" name="TextBox 15"/>
          <p:cNvSpPr txBox="1"/>
          <p:nvPr/>
        </p:nvSpPr>
        <p:spPr>
          <a:xfrm>
            <a:off x="6172200" y="5444762"/>
            <a:ext cx="1905000" cy="677108"/>
          </a:xfrm>
          <a:prstGeom prst="rect">
            <a:avLst/>
          </a:prstGeom>
          <a:noFill/>
        </p:spPr>
        <p:txBody>
          <a:bodyPr wrap="square" rtlCol="0">
            <a:spAutoFit/>
          </a:bodyPr>
          <a:lstStyle/>
          <a:p>
            <a:r>
              <a:rPr lang="en-US" sz="2000" b="1" dirty="0" smtClean="0">
                <a:latin typeface="Arial" charset="0"/>
                <a:ea typeface="Arial" charset="0"/>
                <a:cs typeface="Arial" charset="0"/>
              </a:rPr>
              <a:t>Respiration</a:t>
            </a:r>
          </a:p>
          <a:p>
            <a:r>
              <a:rPr lang="en-US" dirty="0" smtClean="0">
                <a:latin typeface="Arial" charset="0"/>
                <a:ea typeface="Arial" charset="0"/>
                <a:cs typeface="Arial" charset="0"/>
              </a:rPr>
              <a:t>(day and night) </a:t>
            </a:r>
            <a:endParaRPr lang="en-US" dirty="0">
              <a:latin typeface="Arial" charset="0"/>
              <a:ea typeface="Arial" charset="0"/>
              <a:cs typeface="Arial" charset="0"/>
            </a:endParaRPr>
          </a:p>
        </p:txBody>
      </p:sp>
      <p:sp>
        <p:nvSpPr>
          <p:cNvPr id="17" name="Down Arrow 16"/>
          <p:cNvSpPr/>
          <p:nvPr/>
        </p:nvSpPr>
        <p:spPr>
          <a:xfrm rot="515565">
            <a:off x="3982028" y="1164098"/>
            <a:ext cx="391568" cy="318650"/>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063325" y="804702"/>
            <a:ext cx="710197" cy="369332"/>
          </a:xfrm>
          <a:prstGeom prst="rect">
            <a:avLst/>
          </a:prstGeom>
          <a:noFill/>
        </p:spPr>
        <p:txBody>
          <a:bodyPr wrap="square" rtlCol="0">
            <a:spAutoFit/>
          </a:bodyPr>
          <a:lstStyle/>
          <a:p>
            <a:r>
              <a:rPr lang="en-US" dirty="0" smtClean="0">
                <a:latin typeface="Arial" charset="0"/>
                <a:ea typeface="Arial" charset="0"/>
                <a:cs typeface="Arial" charset="0"/>
              </a:rPr>
              <a:t>CO</a:t>
            </a:r>
            <a:r>
              <a:rPr lang="en-US" baseline="-25000" dirty="0" smtClean="0">
                <a:latin typeface="Arial" charset="0"/>
                <a:ea typeface="Arial" charset="0"/>
                <a:cs typeface="Arial" charset="0"/>
              </a:rPr>
              <a:t>2</a:t>
            </a:r>
            <a:endParaRPr lang="en-US" baseline="-25000" dirty="0">
              <a:latin typeface="Arial" charset="0"/>
              <a:ea typeface="Arial" charset="0"/>
              <a:cs typeface="Arial" charset="0"/>
            </a:endParaRPr>
          </a:p>
        </p:txBody>
      </p:sp>
      <p:sp>
        <p:nvSpPr>
          <p:cNvPr id="19" name="Up Arrow 18"/>
          <p:cNvSpPr/>
          <p:nvPr/>
        </p:nvSpPr>
        <p:spPr>
          <a:xfrm>
            <a:off x="5410200" y="1283732"/>
            <a:ext cx="381000" cy="392668"/>
          </a:xfrm>
          <a:prstGeom prst="up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5521818" y="951968"/>
            <a:ext cx="533400" cy="369332"/>
          </a:xfrm>
          <a:prstGeom prst="rect">
            <a:avLst/>
          </a:prstGeom>
          <a:noFill/>
        </p:spPr>
        <p:txBody>
          <a:bodyPr wrap="square" rtlCol="0">
            <a:spAutoFit/>
          </a:bodyPr>
          <a:lstStyle/>
          <a:p>
            <a:r>
              <a:rPr lang="en-US" dirty="0" smtClean="0">
                <a:latin typeface="Arial" charset="0"/>
                <a:ea typeface="Arial" charset="0"/>
                <a:cs typeface="Arial" charset="0"/>
              </a:rPr>
              <a:t>O</a:t>
            </a:r>
            <a:r>
              <a:rPr lang="en-US" baseline="-25000" dirty="0" smtClean="0">
                <a:latin typeface="Arial" charset="0"/>
                <a:ea typeface="Arial" charset="0"/>
                <a:cs typeface="Arial" charset="0"/>
              </a:rPr>
              <a:t>2</a:t>
            </a:r>
            <a:endParaRPr lang="en-US" baseline="-25000" dirty="0">
              <a:latin typeface="Arial" charset="0"/>
              <a:ea typeface="Arial" charset="0"/>
              <a:cs typeface="Arial" charset="0"/>
            </a:endParaRPr>
          </a:p>
        </p:txBody>
      </p:sp>
      <p:sp>
        <p:nvSpPr>
          <p:cNvPr id="21" name="Down Arrow 20"/>
          <p:cNvSpPr/>
          <p:nvPr/>
        </p:nvSpPr>
        <p:spPr>
          <a:xfrm rot="10369997">
            <a:off x="5408754" y="5563846"/>
            <a:ext cx="391568" cy="318650"/>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Up Arrow 21"/>
          <p:cNvSpPr/>
          <p:nvPr/>
        </p:nvSpPr>
        <p:spPr>
          <a:xfrm rot="11750380">
            <a:off x="2820494" y="5632501"/>
            <a:ext cx="381000" cy="392668"/>
          </a:xfrm>
          <a:prstGeom prst="up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Up Arrow 22"/>
          <p:cNvSpPr/>
          <p:nvPr/>
        </p:nvSpPr>
        <p:spPr>
          <a:xfrm rot="11080635">
            <a:off x="3872825" y="5798196"/>
            <a:ext cx="381000" cy="392668"/>
          </a:xfrm>
          <a:prstGeom prst="up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529735" y="5915545"/>
            <a:ext cx="529070" cy="646331"/>
          </a:xfrm>
          <a:prstGeom prst="rect">
            <a:avLst/>
          </a:prstGeom>
          <a:noFill/>
        </p:spPr>
        <p:txBody>
          <a:bodyPr wrap="square" rtlCol="0">
            <a:spAutoFit/>
          </a:bodyPr>
          <a:lstStyle/>
          <a:p>
            <a:r>
              <a:rPr lang="en-US">
                <a:latin typeface="Arial" charset="0"/>
                <a:ea typeface="Arial" charset="0"/>
                <a:cs typeface="Arial" charset="0"/>
              </a:rPr>
              <a:t>O</a:t>
            </a:r>
            <a:r>
              <a:rPr lang="en-US" baseline="-25000">
                <a:latin typeface="Arial" charset="0"/>
                <a:ea typeface="Arial" charset="0"/>
                <a:cs typeface="Arial" charset="0"/>
              </a:rPr>
              <a:t>2</a:t>
            </a:r>
          </a:p>
          <a:p>
            <a:endParaRPr lang="en-US" dirty="0"/>
          </a:p>
        </p:txBody>
      </p:sp>
      <p:sp>
        <p:nvSpPr>
          <p:cNvPr id="26" name="TextBox 25"/>
          <p:cNvSpPr txBox="1"/>
          <p:nvPr/>
        </p:nvSpPr>
        <p:spPr>
          <a:xfrm>
            <a:off x="3708599" y="6171928"/>
            <a:ext cx="758659" cy="369332"/>
          </a:xfrm>
          <a:prstGeom prst="rect">
            <a:avLst/>
          </a:prstGeom>
          <a:noFill/>
        </p:spPr>
        <p:txBody>
          <a:bodyPr wrap="square" rtlCol="0">
            <a:spAutoFit/>
          </a:bodyPr>
          <a:lstStyle/>
          <a:p>
            <a:r>
              <a:rPr lang="en-US" dirty="0" smtClean="0">
                <a:latin typeface="Arial" charset="0"/>
                <a:ea typeface="Arial" charset="0"/>
                <a:cs typeface="Arial" charset="0"/>
              </a:rPr>
              <a:t>CO</a:t>
            </a:r>
            <a:r>
              <a:rPr lang="en-US" baseline="-25000" dirty="0" smtClean="0">
                <a:latin typeface="Arial" charset="0"/>
                <a:ea typeface="Arial" charset="0"/>
                <a:cs typeface="Arial" charset="0"/>
              </a:rPr>
              <a:t>2</a:t>
            </a:r>
            <a:endParaRPr lang="en-US" baseline="-25000" dirty="0">
              <a:latin typeface="Arial" charset="0"/>
              <a:ea typeface="Arial" charset="0"/>
              <a:cs typeface="Arial" charset="0"/>
            </a:endParaRPr>
          </a:p>
        </p:txBody>
      </p:sp>
      <p:sp>
        <p:nvSpPr>
          <p:cNvPr id="27" name="TextBox 26"/>
          <p:cNvSpPr txBox="1"/>
          <p:nvPr/>
        </p:nvSpPr>
        <p:spPr>
          <a:xfrm>
            <a:off x="2596915" y="6054044"/>
            <a:ext cx="764353" cy="369332"/>
          </a:xfrm>
          <a:prstGeom prst="rect">
            <a:avLst/>
          </a:prstGeom>
          <a:noFill/>
        </p:spPr>
        <p:txBody>
          <a:bodyPr wrap="square" rtlCol="0">
            <a:spAutoFit/>
          </a:bodyPr>
          <a:lstStyle/>
          <a:p>
            <a:r>
              <a:rPr lang="en-US" dirty="0" smtClean="0">
                <a:latin typeface="Arial" charset="0"/>
                <a:ea typeface="Arial" charset="0"/>
                <a:cs typeface="Arial" charset="0"/>
              </a:rPr>
              <a:t>H</a:t>
            </a:r>
            <a:r>
              <a:rPr lang="en-US" baseline="-25000" dirty="0" smtClean="0">
                <a:latin typeface="Arial" charset="0"/>
                <a:ea typeface="Arial" charset="0"/>
                <a:cs typeface="Arial" charset="0"/>
              </a:rPr>
              <a:t>2</a:t>
            </a:r>
            <a:r>
              <a:rPr lang="en-US" dirty="0" smtClean="0">
                <a:latin typeface="Arial" charset="0"/>
                <a:ea typeface="Arial" charset="0"/>
                <a:cs typeface="Arial" charset="0"/>
              </a:rPr>
              <a:t>O</a:t>
            </a:r>
            <a:endParaRPr lang="en-US" dirty="0">
              <a:latin typeface="Arial" charset="0"/>
              <a:ea typeface="Arial" charset="0"/>
              <a:cs typeface="Arial" charset="0"/>
            </a:endParaRPr>
          </a:p>
        </p:txBody>
      </p:sp>
      <p:sp>
        <p:nvSpPr>
          <p:cNvPr id="28" name="Right Arrow 27"/>
          <p:cNvSpPr/>
          <p:nvPr/>
        </p:nvSpPr>
        <p:spPr>
          <a:xfrm rot="691776">
            <a:off x="4411158" y="2649126"/>
            <a:ext cx="557796" cy="457200"/>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rot="9982627">
            <a:off x="4417090" y="4304500"/>
            <a:ext cx="557796" cy="457200"/>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5529735" y="2884100"/>
            <a:ext cx="1801330" cy="369332"/>
          </a:xfrm>
          <a:prstGeom prst="rect">
            <a:avLst/>
          </a:prstGeom>
          <a:noFill/>
        </p:spPr>
        <p:txBody>
          <a:bodyPr wrap="square" rtlCol="0">
            <a:spAutoFit/>
          </a:bodyPr>
          <a:lstStyle/>
          <a:p>
            <a:r>
              <a:rPr lang="en-US" b="1" dirty="0" smtClean="0">
                <a:solidFill>
                  <a:schemeClr val="bg1"/>
                </a:solidFill>
                <a:latin typeface="Arial" charset="0"/>
                <a:ea typeface="Arial" charset="0"/>
                <a:cs typeface="Arial" charset="0"/>
              </a:rPr>
              <a:t>Carbohydrates</a:t>
            </a:r>
            <a:endParaRPr lang="en-US" b="1" dirty="0">
              <a:solidFill>
                <a:schemeClr val="bg1"/>
              </a:solidFill>
              <a:latin typeface="Arial" charset="0"/>
              <a:ea typeface="Arial" charset="0"/>
              <a:cs typeface="Arial" charset="0"/>
            </a:endParaRPr>
          </a:p>
        </p:txBody>
      </p:sp>
      <p:sp>
        <p:nvSpPr>
          <p:cNvPr id="31" name="TextBox 30"/>
          <p:cNvSpPr txBox="1"/>
          <p:nvPr/>
        </p:nvSpPr>
        <p:spPr>
          <a:xfrm>
            <a:off x="3022756" y="2599445"/>
            <a:ext cx="878358" cy="369332"/>
          </a:xfrm>
          <a:prstGeom prst="rect">
            <a:avLst/>
          </a:prstGeom>
          <a:noFill/>
        </p:spPr>
        <p:txBody>
          <a:bodyPr wrap="square" rtlCol="0">
            <a:spAutoFit/>
          </a:bodyPr>
          <a:lstStyle/>
          <a:p>
            <a:r>
              <a:rPr lang="en-US" b="1" dirty="0" smtClean="0">
                <a:solidFill>
                  <a:schemeClr val="bg1"/>
                </a:solidFill>
                <a:latin typeface="Arial" charset="0"/>
                <a:ea typeface="Arial" charset="0"/>
                <a:cs typeface="Arial" charset="0"/>
              </a:rPr>
              <a:t>H</a:t>
            </a:r>
            <a:r>
              <a:rPr lang="en-US" b="1" baseline="-25000" dirty="0" smtClean="0">
                <a:solidFill>
                  <a:schemeClr val="bg1"/>
                </a:solidFill>
                <a:latin typeface="Arial" charset="0"/>
                <a:ea typeface="Arial" charset="0"/>
                <a:cs typeface="Arial" charset="0"/>
              </a:rPr>
              <a:t>2</a:t>
            </a:r>
            <a:r>
              <a:rPr lang="en-US" b="1" dirty="0" smtClean="0">
                <a:solidFill>
                  <a:schemeClr val="bg1"/>
                </a:solidFill>
                <a:latin typeface="Arial" charset="0"/>
                <a:ea typeface="Arial" charset="0"/>
                <a:cs typeface="Arial" charset="0"/>
              </a:rPr>
              <a:t>O</a:t>
            </a:r>
            <a:endParaRPr lang="en-US" b="1" dirty="0">
              <a:solidFill>
                <a:schemeClr val="bg1"/>
              </a:solidFill>
              <a:latin typeface="Arial" charset="0"/>
              <a:ea typeface="Arial" charset="0"/>
              <a:cs typeface="Arial" charset="0"/>
            </a:endParaRPr>
          </a:p>
        </p:txBody>
      </p:sp>
      <p:sp>
        <p:nvSpPr>
          <p:cNvPr id="40" name="Right Arrow 39"/>
          <p:cNvSpPr/>
          <p:nvPr/>
        </p:nvSpPr>
        <p:spPr>
          <a:xfrm rot="4671614">
            <a:off x="4028903" y="1766049"/>
            <a:ext cx="381552" cy="10361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ight Arrow 40"/>
          <p:cNvSpPr/>
          <p:nvPr/>
        </p:nvSpPr>
        <p:spPr>
          <a:xfrm rot="3769110">
            <a:off x="4114376" y="2266663"/>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Arrow 41"/>
          <p:cNvSpPr/>
          <p:nvPr/>
        </p:nvSpPr>
        <p:spPr>
          <a:xfrm rot="18410044">
            <a:off x="5337685" y="2085089"/>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ight Arrow 42"/>
          <p:cNvSpPr/>
          <p:nvPr/>
        </p:nvSpPr>
        <p:spPr>
          <a:xfrm rot="19663375">
            <a:off x="4942242" y="2487316"/>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ight Arrow 43"/>
          <p:cNvSpPr/>
          <p:nvPr/>
        </p:nvSpPr>
        <p:spPr>
          <a:xfrm rot="188441">
            <a:off x="5024291" y="2981758"/>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ight Arrow 44"/>
          <p:cNvSpPr/>
          <p:nvPr/>
        </p:nvSpPr>
        <p:spPr>
          <a:xfrm flipV="1">
            <a:off x="3688453" y="2717986"/>
            <a:ext cx="477625" cy="1322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ight Arrow 45"/>
          <p:cNvSpPr/>
          <p:nvPr/>
        </p:nvSpPr>
        <p:spPr>
          <a:xfrm rot="18719190">
            <a:off x="2669375" y="3056459"/>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ight Arrow 46"/>
          <p:cNvSpPr/>
          <p:nvPr/>
        </p:nvSpPr>
        <p:spPr>
          <a:xfrm rot="2257278">
            <a:off x="3009038" y="2198664"/>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ight Arrow 47"/>
          <p:cNvSpPr/>
          <p:nvPr/>
        </p:nvSpPr>
        <p:spPr>
          <a:xfrm rot="8767167">
            <a:off x="6191588" y="3872250"/>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ight Arrow 48"/>
          <p:cNvSpPr/>
          <p:nvPr/>
        </p:nvSpPr>
        <p:spPr>
          <a:xfrm rot="9763648">
            <a:off x="5337684" y="4219764"/>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ight Arrow 49"/>
          <p:cNvSpPr/>
          <p:nvPr/>
        </p:nvSpPr>
        <p:spPr>
          <a:xfrm rot="14018293">
            <a:off x="5021082" y="4861594"/>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ight Arrow 50"/>
          <p:cNvSpPr/>
          <p:nvPr/>
        </p:nvSpPr>
        <p:spPr>
          <a:xfrm rot="6935945">
            <a:off x="3985264" y="5042639"/>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ight Arrow 51"/>
          <p:cNvSpPr/>
          <p:nvPr/>
        </p:nvSpPr>
        <p:spPr>
          <a:xfrm rot="9281599">
            <a:off x="3743855" y="4675005"/>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ight Arrow 52"/>
          <p:cNvSpPr/>
          <p:nvPr/>
        </p:nvSpPr>
        <p:spPr>
          <a:xfrm rot="7808727">
            <a:off x="3223122" y="5094683"/>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ight Arrow 53"/>
          <p:cNvSpPr/>
          <p:nvPr/>
        </p:nvSpPr>
        <p:spPr>
          <a:xfrm rot="11467357">
            <a:off x="3429664" y="4296033"/>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2489891" y="3964938"/>
            <a:ext cx="1071561" cy="369332"/>
          </a:xfrm>
          <a:prstGeom prst="rect">
            <a:avLst/>
          </a:prstGeom>
          <a:noFill/>
        </p:spPr>
        <p:txBody>
          <a:bodyPr wrap="square" rtlCol="0">
            <a:spAutoFit/>
          </a:bodyPr>
          <a:lstStyle/>
          <a:p>
            <a:r>
              <a:rPr lang="en-US" b="1" dirty="0" smtClean="0">
                <a:solidFill>
                  <a:schemeClr val="bg1"/>
                </a:solidFill>
                <a:latin typeface="Arial" charset="0"/>
                <a:ea typeface="Arial" charset="0"/>
                <a:cs typeface="Arial" charset="0"/>
              </a:rPr>
              <a:t>Energy</a:t>
            </a:r>
            <a:endParaRPr lang="en-US"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30670917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86800" cy="6629400"/>
          </a:xfrm>
        </p:spPr>
        <p:txBody>
          <a:bodyPr>
            <a:normAutofit/>
          </a:bodyPr>
          <a:lstStyle/>
          <a:p>
            <a:pPr marL="0" indent="0">
              <a:buNone/>
            </a:pPr>
            <a:r>
              <a:rPr lang="en-US" i="1" dirty="0" smtClean="0">
                <a:latin typeface="Arial"/>
                <a:cs typeface="Arial"/>
              </a:rPr>
              <a:t>If cell respiration is happening all the time, how can you explain the results we got with our plant in the light?</a:t>
            </a:r>
          </a:p>
          <a:p>
            <a:pPr marL="0" indent="0">
              <a:buNone/>
            </a:pPr>
            <a:endParaRPr lang="en-US" dirty="0" smtClean="0"/>
          </a:p>
          <a:p>
            <a:pPr marL="0" indent="0">
              <a:buNone/>
            </a:pPr>
            <a:endParaRPr lang="en-US" b="1" dirty="0" smtClean="0"/>
          </a:p>
          <a:p>
            <a:pPr marL="0" indent="0">
              <a:buNone/>
            </a:pPr>
            <a:endParaRPr lang="en-US" b="1" dirty="0"/>
          </a:p>
          <a:p>
            <a:pPr marL="0" indent="0">
              <a:buNone/>
            </a:pPr>
            <a:endParaRPr lang="en-US" b="1" dirty="0" smtClean="0">
              <a:latin typeface="Arial"/>
              <a:cs typeface="Arial"/>
            </a:endParaRPr>
          </a:p>
          <a:p>
            <a:pPr marL="0" indent="0">
              <a:buNone/>
            </a:pPr>
            <a:endParaRPr lang="en-US" b="1" dirty="0">
              <a:latin typeface="Arial"/>
              <a:cs typeface="Arial"/>
            </a:endParaRPr>
          </a:p>
          <a:p>
            <a:pPr marL="1257300" lvl="3" indent="0">
              <a:buNone/>
            </a:pPr>
            <a:r>
              <a:rPr lang="en-US" sz="2400" dirty="0" smtClean="0">
                <a:latin typeface="Arial"/>
                <a:cs typeface="Arial"/>
              </a:rPr>
              <a:t>Go back to groups. Discuss. Write on Doodle </a:t>
            </a:r>
            <a:r>
              <a:rPr lang="en-US" sz="2400" dirty="0">
                <a:latin typeface="Arial"/>
                <a:cs typeface="Arial"/>
              </a:rPr>
              <a:t>S</a:t>
            </a:r>
            <a:r>
              <a:rPr lang="en-US" sz="2400" dirty="0" smtClean="0">
                <a:latin typeface="Arial"/>
                <a:cs typeface="Arial"/>
              </a:rPr>
              <a:t>heet </a:t>
            </a:r>
            <a:r>
              <a:rPr lang="en-US" sz="2400" dirty="0" smtClean="0">
                <a:latin typeface="Arial"/>
                <a:cs typeface="Arial"/>
              </a:rPr>
              <a:t>E </a:t>
            </a:r>
            <a:r>
              <a:rPr lang="en-US" sz="2400" dirty="0" smtClean="0">
                <a:latin typeface="Arial"/>
                <a:cs typeface="Arial"/>
              </a:rPr>
              <a:t>and be prepared to share your group’s ideas.</a:t>
            </a:r>
            <a:endParaRPr lang="en-US" sz="2400" dirty="0">
              <a:latin typeface="Arial"/>
              <a:cs typeface="Arial"/>
            </a:endParaRPr>
          </a:p>
          <a:p>
            <a:pPr marL="1257300" lvl="3" indent="0">
              <a:buNone/>
            </a:pPr>
            <a:r>
              <a:rPr lang="en-US" sz="2400" b="1" dirty="0" smtClean="0">
                <a:latin typeface="Arial"/>
                <a:cs typeface="Arial"/>
              </a:rPr>
              <a:t>Write our class conclusion about timing and intensity of photosynthesis and cellular respiration in plants in Doodle </a:t>
            </a:r>
            <a:r>
              <a:rPr lang="en-US" sz="2400" b="1" dirty="0">
                <a:latin typeface="Arial"/>
                <a:cs typeface="Arial"/>
              </a:rPr>
              <a:t>F</a:t>
            </a:r>
            <a:r>
              <a:rPr lang="en-US" sz="2400" dirty="0" smtClean="0">
                <a:latin typeface="Arial"/>
                <a:cs typeface="Arial"/>
              </a:rPr>
              <a:t>.</a:t>
            </a:r>
            <a:endParaRPr lang="en-US" sz="2400" dirty="0">
              <a:latin typeface="Arial"/>
              <a:cs typeface="Arial"/>
            </a:endParaRPr>
          </a:p>
        </p:txBody>
      </p:sp>
      <p:pic>
        <p:nvPicPr>
          <p:cNvPr id="4" name="Picture 3" descr="Screen Shot 2015-12-14 at 9.53.1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1807911"/>
            <a:ext cx="5562600" cy="2383089"/>
          </a:xfrm>
          <a:prstGeom prst="rect">
            <a:avLst/>
          </a:prstGeom>
        </p:spPr>
      </p:pic>
      <p:pic>
        <p:nvPicPr>
          <p:cNvPr id="5" name="pasted-image.pdf"/>
          <p:cNvPicPr>
            <a:picLocks noChangeAspect="1"/>
          </p:cNvPicPr>
          <p:nvPr/>
        </p:nvPicPr>
        <p:blipFill>
          <a:blip r:embed="rId4">
            <a:extLst/>
          </a:blip>
          <a:stretch>
            <a:fillRect/>
          </a:stretch>
        </p:blipFill>
        <p:spPr>
          <a:xfrm>
            <a:off x="481926" y="5105400"/>
            <a:ext cx="813474" cy="820153"/>
          </a:xfrm>
          <a:prstGeom prst="rect">
            <a:avLst/>
          </a:prstGeom>
          <a:ln w="12700">
            <a:miter lim="400000"/>
          </a:ln>
        </p:spPr>
      </p:pic>
    </p:spTree>
    <p:extLst>
      <p:ext uri="{BB962C8B-B14F-4D97-AF65-F5344CB8AC3E}">
        <p14:creationId xmlns:p14="http://schemas.microsoft.com/office/powerpoint/2010/main" val="11148389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PQM [For Teachers Only]</a:t>
            </a:r>
            <a:endParaRPr sz="2400" dirty="0"/>
          </a:p>
        </p:txBody>
      </p:sp>
      <p:sp>
        <p:nvSpPr>
          <p:cNvPr id="4" name="Content Placeholder 2"/>
          <p:cNvSpPr txBox="1">
            <a:spLocks/>
          </p:cNvSpPr>
          <p:nvPr/>
        </p:nvSpPr>
        <p:spPr>
          <a:xfrm>
            <a:off x="439340" y="665860"/>
            <a:ext cx="8229600" cy="6115939"/>
          </a:xfrm>
          <a:prstGeom prst="rect">
            <a:avLst/>
          </a:prstGeom>
        </p:spPr>
        <p:txBody>
          <a:bodyPr>
            <a:normAutofit fontScale="4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400" b="1" dirty="0" smtClean="0">
                <a:solidFill>
                  <a:srgbClr val="583F34"/>
                </a:solidFill>
              </a:rPr>
              <a:t>Phenomena: </a:t>
            </a:r>
            <a:r>
              <a:rPr lang="en-US" sz="3400" dirty="0" smtClean="0">
                <a:solidFill>
                  <a:srgbClr val="583F34"/>
                </a:solidFill>
              </a:rPr>
              <a:t>Plants don’t eat yet they have matter to grow and somehow they have energy to live.</a:t>
            </a:r>
          </a:p>
          <a:p>
            <a:pPr marL="0" indent="0">
              <a:buNone/>
            </a:pPr>
            <a:endParaRPr lang="en-US" sz="3400" dirty="0">
              <a:solidFill>
                <a:srgbClr val="583F34"/>
              </a:solidFill>
            </a:endParaRPr>
          </a:p>
          <a:p>
            <a:pPr marL="0" indent="0">
              <a:spcBef>
                <a:spcPts val="0"/>
              </a:spcBef>
              <a:spcAft>
                <a:spcPts val="1800"/>
              </a:spcAft>
              <a:buNone/>
            </a:pPr>
            <a:r>
              <a:rPr lang="en-US" sz="3400" b="1" dirty="0" smtClean="0">
                <a:solidFill>
                  <a:srgbClr val="583F34"/>
                </a:solidFill>
              </a:rPr>
              <a:t>Question</a:t>
            </a:r>
            <a:r>
              <a:rPr lang="en-US" sz="3400" dirty="0" smtClean="0">
                <a:solidFill>
                  <a:srgbClr val="583F34"/>
                </a:solidFill>
              </a:rPr>
              <a:t>: How do plants get the matter they need for energy, growth and other life processes?</a:t>
            </a:r>
          </a:p>
          <a:p>
            <a:pPr marL="0" indent="0">
              <a:buNone/>
            </a:pPr>
            <a:r>
              <a:rPr lang="en-US" sz="3400" b="1" dirty="0" smtClean="0">
                <a:solidFill>
                  <a:srgbClr val="583F34"/>
                </a:solidFill>
              </a:rPr>
              <a:t>Model: </a:t>
            </a:r>
          </a:p>
          <a:p>
            <a:pPr marL="0" indent="0">
              <a:buNone/>
            </a:pPr>
            <a:r>
              <a:rPr lang="en-US" sz="3400" dirty="0">
                <a:solidFill>
                  <a:srgbClr val="583F34"/>
                </a:solidFill>
              </a:rPr>
              <a:t>As we move through adding </a:t>
            </a:r>
            <a:r>
              <a:rPr lang="en-US" sz="3400" dirty="0" smtClean="0">
                <a:solidFill>
                  <a:srgbClr val="583F34"/>
                </a:solidFill>
              </a:rPr>
              <a:t>another round model ideas to our models for Matter and Energy from Food, </a:t>
            </a:r>
            <a:r>
              <a:rPr lang="en-US" sz="3400" dirty="0">
                <a:solidFill>
                  <a:srgbClr val="583F34"/>
                </a:solidFill>
              </a:rPr>
              <a:t>we’ll need to track what’s being added to each of the models. </a:t>
            </a:r>
            <a:r>
              <a:rPr lang="en-US" sz="3400" dirty="0" smtClean="0">
                <a:solidFill>
                  <a:srgbClr val="583F34"/>
                </a:solidFill>
              </a:rPr>
              <a:t>In Photosynthesis, we are adding many of the same ideas to both models as there is more cross-over.</a:t>
            </a:r>
          </a:p>
          <a:p>
            <a:pPr marL="0" indent="0">
              <a:buNone/>
            </a:pPr>
            <a:r>
              <a:rPr lang="en-US" sz="3400" dirty="0" smtClean="0">
                <a:solidFill>
                  <a:srgbClr val="583F34"/>
                </a:solidFill>
              </a:rPr>
              <a:t>Again, the </a:t>
            </a:r>
            <a:r>
              <a:rPr lang="en-US" sz="3400" dirty="0">
                <a:solidFill>
                  <a:srgbClr val="583F34"/>
                </a:solidFill>
              </a:rPr>
              <a:t>model </a:t>
            </a:r>
            <a:r>
              <a:rPr lang="en-US" sz="3400" dirty="0" smtClean="0">
                <a:solidFill>
                  <a:srgbClr val="583F34"/>
                </a:solidFill>
              </a:rPr>
              <a:t>statements are </a:t>
            </a:r>
            <a:r>
              <a:rPr lang="en-US" sz="3400" dirty="0">
                <a:solidFill>
                  <a:srgbClr val="583F34"/>
                </a:solidFill>
              </a:rPr>
              <a:t>intended as “targets”. Your model statements do not need to exactly track these words, but our hope is that the ideas will be there and the models will be “</a:t>
            </a:r>
            <a:r>
              <a:rPr lang="en-US" sz="3400" dirty="0">
                <a:solidFill>
                  <a:srgbClr val="583F34"/>
                </a:solidFill>
                <a:hlinkClick r:id="rId3"/>
              </a:rPr>
              <a:t>close enough</a:t>
            </a:r>
            <a:r>
              <a:rPr lang="en-US" sz="3400" dirty="0">
                <a:solidFill>
                  <a:srgbClr val="583F34"/>
                </a:solidFill>
              </a:rPr>
              <a:t>”. See the MBER essential on this topic for more guidance and read the presenter notes in this PowerPoint.</a:t>
            </a:r>
          </a:p>
          <a:p>
            <a:pPr marL="0" indent="0">
              <a:buNone/>
            </a:pPr>
            <a:endParaRPr lang="en-US" sz="3400" b="1" dirty="0" smtClean="0">
              <a:solidFill>
                <a:srgbClr val="583F34"/>
              </a:solidFill>
            </a:endParaRPr>
          </a:p>
          <a:p>
            <a:pPr marL="0" indent="0">
              <a:buNone/>
            </a:pPr>
            <a:r>
              <a:rPr lang="en-US" sz="3400" b="1" dirty="0" smtClean="0">
                <a:solidFill>
                  <a:srgbClr val="D06A28"/>
                </a:solidFill>
              </a:rPr>
              <a:t>New Ideas to Add to Our Models for Matter from Food &amp; Energy from Food:</a:t>
            </a:r>
          </a:p>
          <a:p>
            <a:pPr marL="0" indent="0">
              <a:buNone/>
            </a:pPr>
            <a:r>
              <a:rPr lang="en-US" sz="3400" dirty="0" smtClean="0">
                <a:solidFill>
                  <a:srgbClr val="D06A28"/>
                </a:solidFill>
              </a:rPr>
              <a:t>Plants</a:t>
            </a:r>
            <a:r>
              <a:rPr lang="en-US" sz="3400" dirty="0">
                <a:solidFill>
                  <a:srgbClr val="D06A28"/>
                </a:solidFill>
              </a:rPr>
              <a:t> take in low energy molecules (CO</a:t>
            </a:r>
            <a:r>
              <a:rPr lang="en-US" sz="3400" baseline="-25000" dirty="0">
                <a:solidFill>
                  <a:srgbClr val="D06A28"/>
                </a:solidFill>
              </a:rPr>
              <a:t>2</a:t>
            </a:r>
            <a:r>
              <a:rPr lang="en-US" sz="3400" dirty="0">
                <a:solidFill>
                  <a:srgbClr val="D06A28"/>
                </a:solidFill>
              </a:rPr>
              <a:t> + H</a:t>
            </a:r>
            <a:r>
              <a:rPr lang="en-US" sz="3400" baseline="-25000" dirty="0">
                <a:solidFill>
                  <a:srgbClr val="D06A28"/>
                </a:solidFill>
              </a:rPr>
              <a:t>2</a:t>
            </a:r>
            <a:r>
              <a:rPr lang="en-US" sz="3400" dirty="0">
                <a:solidFill>
                  <a:srgbClr val="D06A28"/>
                </a:solidFill>
              </a:rPr>
              <a:t>O) and use energy from the sun to rearrange them into high energy molecules, glucose (C</a:t>
            </a:r>
            <a:r>
              <a:rPr lang="en-US" sz="3400" baseline="-25000" dirty="0">
                <a:solidFill>
                  <a:srgbClr val="D06A28"/>
                </a:solidFill>
              </a:rPr>
              <a:t>6</a:t>
            </a:r>
            <a:r>
              <a:rPr lang="en-US" sz="3400" dirty="0">
                <a:solidFill>
                  <a:srgbClr val="D06A28"/>
                </a:solidFill>
              </a:rPr>
              <a:t>H</a:t>
            </a:r>
            <a:r>
              <a:rPr lang="en-US" sz="3400" baseline="-25000" dirty="0">
                <a:solidFill>
                  <a:srgbClr val="D06A28"/>
                </a:solidFill>
              </a:rPr>
              <a:t>12</a:t>
            </a:r>
            <a:r>
              <a:rPr lang="en-US" sz="3400" dirty="0">
                <a:solidFill>
                  <a:srgbClr val="D06A28"/>
                </a:solidFill>
              </a:rPr>
              <a:t>O</a:t>
            </a:r>
            <a:r>
              <a:rPr lang="en-US" sz="3400" baseline="-25000" dirty="0">
                <a:solidFill>
                  <a:srgbClr val="D06A28"/>
                </a:solidFill>
              </a:rPr>
              <a:t>6 </a:t>
            </a:r>
            <a:r>
              <a:rPr lang="en-US" sz="3400" dirty="0" smtClean="0">
                <a:solidFill>
                  <a:srgbClr val="D06A28"/>
                </a:solidFill>
              </a:rPr>
              <a:t>=</a:t>
            </a:r>
            <a:r>
              <a:rPr lang="en-US" sz="3400" dirty="0">
                <a:solidFill>
                  <a:srgbClr val="D06A28"/>
                </a:solidFill>
              </a:rPr>
              <a:t> food!) and O</a:t>
            </a:r>
            <a:r>
              <a:rPr lang="en-US" sz="3400" baseline="-25000" dirty="0">
                <a:solidFill>
                  <a:srgbClr val="D06A28"/>
                </a:solidFill>
              </a:rPr>
              <a:t>2</a:t>
            </a:r>
            <a:r>
              <a:rPr lang="en-US" sz="3400" dirty="0">
                <a:solidFill>
                  <a:srgbClr val="D06A28"/>
                </a:solidFill>
              </a:rPr>
              <a:t>. The reactions involved are collectively called photosynthesis.</a:t>
            </a:r>
          </a:p>
          <a:p>
            <a:pPr marL="0" indent="0">
              <a:buNone/>
            </a:pPr>
            <a:r>
              <a:rPr lang="en-US" sz="3400" dirty="0">
                <a:solidFill>
                  <a:srgbClr val="D06A28"/>
                </a:solidFill>
              </a:rPr>
              <a:t>Over a 24 hour period, the rate of photosynthesis in a plant is greater than the rate of cellular respiration. As a result: </a:t>
            </a:r>
          </a:p>
          <a:p>
            <a:pPr marL="457200" lvl="1" indent="0">
              <a:buNone/>
            </a:pPr>
            <a:r>
              <a:rPr lang="en-US" sz="3400" dirty="0">
                <a:solidFill>
                  <a:srgbClr val="D06A28"/>
                </a:solidFill>
              </a:rPr>
              <a:t>Plants </a:t>
            </a:r>
            <a:r>
              <a:rPr lang="en-US" sz="3400" dirty="0" smtClean="0">
                <a:solidFill>
                  <a:srgbClr val="D06A28"/>
                </a:solidFill>
              </a:rPr>
              <a:t>take in </a:t>
            </a:r>
            <a:r>
              <a:rPr lang="en-US" sz="3400" dirty="0">
                <a:solidFill>
                  <a:srgbClr val="D06A28"/>
                </a:solidFill>
              </a:rPr>
              <a:t>more CO</a:t>
            </a:r>
            <a:r>
              <a:rPr lang="en-US" sz="3400" baseline="-25000" dirty="0">
                <a:solidFill>
                  <a:srgbClr val="D06A28"/>
                </a:solidFill>
              </a:rPr>
              <a:t>2</a:t>
            </a:r>
            <a:r>
              <a:rPr lang="en-US" sz="3400" dirty="0">
                <a:solidFill>
                  <a:srgbClr val="D06A28"/>
                </a:solidFill>
              </a:rPr>
              <a:t> than they give off.</a:t>
            </a:r>
          </a:p>
          <a:p>
            <a:pPr marL="457200" lvl="1" indent="0">
              <a:buNone/>
            </a:pPr>
            <a:r>
              <a:rPr lang="en-US" sz="3400" dirty="0">
                <a:solidFill>
                  <a:srgbClr val="D06A28"/>
                </a:solidFill>
              </a:rPr>
              <a:t>Plants </a:t>
            </a:r>
            <a:r>
              <a:rPr lang="en-US" sz="3400" dirty="0" smtClean="0">
                <a:solidFill>
                  <a:srgbClr val="D06A28"/>
                </a:solidFill>
              </a:rPr>
              <a:t>give off </a:t>
            </a:r>
            <a:r>
              <a:rPr lang="en-US" sz="3400" dirty="0">
                <a:solidFill>
                  <a:srgbClr val="D06A28"/>
                </a:solidFill>
              </a:rPr>
              <a:t>more O</a:t>
            </a:r>
            <a:r>
              <a:rPr lang="en-US" sz="3400" baseline="-25000" dirty="0">
                <a:solidFill>
                  <a:srgbClr val="D06A28"/>
                </a:solidFill>
              </a:rPr>
              <a:t>2</a:t>
            </a:r>
            <a:r>
              <a:rPr lang="en-US" sz="3400" dirty="0">
                <a:solidFill>
                  <a:srgbClr val="D06A28"/>
                </a:solidFill>
              </a:rPr>
              <a:t> than they </a:t>
            </a:r>
            <a:r>
              <a:rPr lang="en-US" sz="3400" dirty="0" smtClean="0">
                <a:solidFill>
                  <a:srgbClr val="D06A28"/>
                </a:solidFill>
              </a:rPr>
              <a:t>take in.</a:t>
            </a:r>
            <a:endParaRPr lang="en-US" sz="3400" dirty="0">
              <a:solidFill>
                <a:srgbClr val="D06A28"/>
              </a:solidFill>
            </a:endParaRPr>
          </a:p>
          <a:p>
            <a:pPr marL="0" indent="0">
              <a:buNone/>
            </a:pPr>
            <a:r>
              <a:rPr lang="en-US" sz="3400" dirty="0">
                <a:solidFill>
                  <a:srgbClr val="D06A28"/>
                </a:solidFill>
              </a:rPr>
              <a:t>This means that a plant produces more glucose than it uses for energy.</a:t>
            </a:r>
          </a:p>
          <a:p>
            <a:pPr marL="0" indent="0">
              <a:buNone/>
            </a:pPr>
            <a:r>
              <a:rPr lang="en-US" sz="3400" dirty="0">
                <a:solidFill>
                  <a:srgbClr val="D06A28"/>
                </a:solidFill>
              </a:rPr>
              <a:t>Glucose not used for energy is used to build biomass.</a:t>
            </a:r>
          </a:p>
        </p:txBody>
      </p:sp>
    </p:spTree>
    <p:extLst>
      <p:ext uri="{BB962C8B-B14F-4D97-AF65-F5344CB8AC3E}">
        <p14:creationId xmlns:p14="http://schemas.microsoft.com/office/powerpoint/2010/main" val="400159870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9448800" cy="838200"/>
          </a:xfrm>
        </p:spPr>
        <p:txBody>
          <a:bodyPr>
            <a:noAutofit/>
          </a:bodyPr>
          <a:lstStyle/>
          <a:p>
            <a:r>
              <a:rPr lang="en-US" sz="3200" dirty="0" smtClean="0"/>
              <a:t>WHERE do the two processes happen in organisms?</a:t>
            </a:r>
            <a:endParaRPr lang="en-US" sz="3200" dirty="0"/>
          </a:p>
        </p:txBody>
      </p:sp>
      <p:sp>
        <p:nvSpPr>
          <p:cNvPr id="9" name="TextBox 8"/>
          <p:cNvSpPr txBox="1"/>
          <p:nvPr/>
        </p:nvSpPr>
        <p:spPr>
          <a:xfrm>
            <a:off x="4572000" y="1295400"/>
            <a:ext cx="2667000" cy="838200"/>
          </a:xfrm>
          <a:prstGeom prst="rect">
            <a:avLst/>
          </a:prstGeom>
          <a:noFill/>
        </p:spPr>
        <p:txBody>
          <a:bodyPr wrap="square" rtlCol="0">
            <a:spAutoFit/>
          </a:bodyPr>
          <a:lstStyle/>
          <a:p>
            <a:pPr algn="ctr"/>
            <a:r>
              <a:rPr lang="en-US" sz="2000" b="1" i="1" dirty="0" smtClean="0">
                <a:solidFill>
                  <a:srgbClr val="FF0000"/>
                </a:solidFill>
                <a:latin typeface="Cambria"/>
                <a:cs typeface="Cambria"/>
              </a:rPr>
              <a:t>Respiration</a:t>
            </a:r>
          </a:p>
          <a:p>
            <a:pPr algn="ctr"/>
            <a:r>
              <a:rPr lang="en-US" sz="2800" b="1" dirty="0" smtClean="0">
                <a:solidFill>
                  <a:srgbClr val="FF0000"/>
                </a:solidFill>
              </a:rPr>
              <a:t>MITOCHONDRIA</a:t>
            </a:r>
            <a:endParaRPr lang="en-US" sz="2800" b="1" dirty="0">
              <a:solidFill>
                <a:srgbClr val="FF0000"/>
              </a:solidFill>
            </a:endParaRPr>
          </a:p>
        </p:txBody>
      </p:sp>
      <p:sp>
        <p:nvSpPr>
          <p:cNvPr id="10" name="TextBox 9"/>
          <p:cNvSpPr txBox="1"/>
          <p:nvPr/>
        </p:nvSpPr>
        <p:spPr>
          <a:xfrm>
            <a:off x="457200" y="6119575"/>
            <a:ext cx="2286000" cy="769441"/>
          </a:xfrm>
          <a:prstGeom prst="rect">
            <a:avLst/>
          </a:prstGeom>
          <a:noFill/>
        </p:spPr>
        <p:txBody>
          <a:bodyPr wrap="square" rtlCol="0">
            <a:spAutoFit/>
          </a:bodyPr>
          <a:lstStyle/>
          <a:p>
            <a:pPr algn="ctr"/>
            <a:r>
              <a:rPr lang="en-US" sz="2000" b="1" i="1" dirty="0" smtClean="0">
                <a:solidFill>
                  <a:srgbClr val="008000"/>
                </a:solidFill>
                <a:latin typeface="Cambria"/>
                <a:cs typeface="Cambria"/>
              </a:rPr>
              <a:t>Photosynthesis </a:t>
            </a:r>
            <a:r>
              <a:rPr lang="en-US" sz="2400" b="1" dirty="0" smtClean="0">
                <a:solidFill>
                  <a:srgbClr val="008000"/>
                </a:solidFill>
              </a:rPr>
              <a:t>CHLOROPLASTS</a:t>
            </a:r>
            <a:endParaRPr lang="en-US" sz="2400" b="1" dirty="0">
              <a:solidFill>
                <a:srgbClr val="008000"/>
              </a:solidFill>
            </a:endParaRPr>
          </a:p>
        </p:txBody>
      </p:sp>
      <p:cxnSp>
        <p:nvCxnSpPr>
          <p:cNvPr id="12" name="Straight Arrow Connector 11"/>
          <p:cNvCxnSpPr/>
          <p:nvPr/>
        </p:nvCxnSpPr>
        <p:spPr>
          <a:xfrm flipV="1">
            <a:off x="1953772" y="4648201"/>
            <a:ext cx="256028" cy="1471374"/>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10" idx="0"/>
          </p:cNvCxnSpPr>
          <p:nvPr/>
        </p:nvCxnSpPr>
        <p:spPr>
          <a:xfrm flipH="1" flipV="1">
            <a:off x="1537496" y="4417623"/>
            <a:ext cx="62704" cy="1701952"/>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103331" y="5360313"/>
            <a:ext cx="1371600" cy="861774"/>
          </a:xfrm>
          <a:prstGeom prst="rect">
            <a:avLst/>
          </a:prstGeom>
          <a:solidFill>
            <a:srgbClr val="C3D69B"/>
          </a:solidFill>
        </p:spPr>
        <p:txBody>
          <a:bodyPr wrap="square" rtlCol="0">
            <a:spAutoFit/>
          </a:bodyPr>
          <a:lstStyle/>
          <a:p>
            <a:r>
              <a:rPr lang="en-US" sz="3200" b="1" dirty="0" smtClean="0">
                <a:solidFill>
                  <a:srgbClr val="008000"/>
                </a:solidFill>
              </a:rPr>
              <a:t>–</a:t>
            </a:r>
            <a:r>
              <a:rPr lang="en-US" sz="3200" b="1" dirty="0" smtClean="0"/>
              <a:t> CO</a:t>
            </a:r>
            <a:r>
              <a:rPr lang="en-US" sz="3200" b="1" baseline="-25000" dirty="0" smtClean="0"/>
              <a:t>2</a:t>
            </a:r>
            <a:endParaRPr lang="en-US" sz="3200" b="1" baseline="-25000" dirty="0"/>
          </a:p>
          <a:p>
            <a:endParaRPr lang="en-US" dirty="0"/>
          </a:p>
        </p:txBody>
      </p:sp>
      <p:sp>
        <p:nvSpPr>
          <p:cNvPr id="5" name="TextBox 4"/>
          <p:cNvSpPr txBox="1"/>
          <p:nvPr/>
        </p:nvSpPr>
        <p:spPr>
          <a:xfrm>
            <a:off x="4038600" y="5791200"/>
            <a:ext cx="1143000" cy="861774"/>
          </a:xfrm>
          <a:prstGeom prst="rect">
            <a:avLst/>
          </a:prstGeom>
          <a:solidFill>
            <a:schemeClr val="accent3">
              <a:lumMod val="60000"/>
              <a:lumOff val="40000"/>
            </a:schemeClr>
          </a:solidFill>
        </p:spPr>
        <p:txBody>
          <a:bodyPr wrap="square" rtlCol="0">
            <a:spAutoFit/>
          </a:bodyPr>
          <a:lstStyle/>
          <a:p>
            <a:r>
              <a:rPr lang="en-US" sz="3200" b="1" dirty="0" smtClean="0">
                <a:solidFill>
                  <a:srgbClr val="008000"/>
                </a:solidFill>
              </a:rPr>
              <a:t>–</a:t>
            </a:r>
            <a:r>
              <a:rPr lang="en-US" sz="3200" b="1" dirty="0" smtClean="0"/>
              <a:t> CO</a:t>
            </a:r>
            <a:r>
              <a:rPr lang="en-US" sz="3200" b="1" baseline="-25000" dirty="0" smtClean="0"/>
              <a:t>2</a:t>
            </a:r>
            <a:endParaRPr lang="en-US" sz="3200" b="1" baseline="-25000" dirty="0"/>
          </a:p>
          <a:p>
            <a:endParaRPr lang="en-US" dirty="0"/>
          </a:p>
        </p:txBody>
      </p:sp>
      <p:sp>
        <p:nvSpPr>
          <p:cNvPr id="6" name="TextBox 5"/>
          <p:cNvSpPr txBox="1"/>
          <p:nvPr/>
        </p:nvSpPr>
        <p:spPr>
          <a:xfrm>
            <a:off x="2552700" y="5457200"/>
            <a:ext cx="1143000" cy="861774"/>
          </a:xfrm>
          <a:prstGeom prst="rect">
            <a:avLst/>
          </a:prstGeom>
          <a:solidFill>
            <a:srgbClr val="C3D69B"/>
          </a:solidFill>
        </p:spPr>
        <p:txBody>
          <a:bodyPr wrap="square" rtlCol="0">
            <a:spAutoFit/>
          </a:bodyPr>
          <a:lstStyle/>
          <a:p>
            <a:r>
              <a:rPr lang="en-US" sz="3200" b="1" dirty="0" smtClean="0">
                <a:solidFill>
                  <a:srgbClr val="008000"/>
                </a:solidFill>
              </a:rPr>
              <a:t>–</a:t>
            </a:r>
            <a:r>
              <a:rPr lang="en-US" sz="3200" b="1" dirty="0" smtClean="0"/>
              <a:t> CO</a:t>
            </a:r>
            <a:r>
              <a:rPr lang="en-US" sz="3200" b="1" baseline="-25000" dirty="0" smtClean="0"/>
              <a:t>2</a:t>
            </a:r>
            <a:endParaRPr lang="en-US" sz="3200" b="1" baseline="-25000" dirty="0"/>
          </a:p>
          <a:p>
            <a:endParaRPr lang="en-US" dirty="0"/>
          </a:p>
        </p:txBody>
      </p:sp>
      <p:sp>
        <p:nvSpPr>
          <p:cNvPr id="14" name="TextBox 13"/>
          <p:cNvSpPr txBox="1"/>
          <p:nvPr/>
        </p:nvSpPr>
        <p:spPr>
          <a:xfrm>
            <a:off x="3227119" y="731967"/>
            <a:ext cx="1143000" cy="861774"/>
          </a:xfrm>
          <a:prstGeom prst="rect">
            <a:avLst/>
          </a:prstGeom>
          <a:solidFill>
            <a:schemeClr val="accent2">
              <a:lumMod val="40000"/>
              <a:lumOff val="60000"/>
            </a:schemeClr>
          </a:solidFill>
        </p:spPr>
        <p:txBody>
          <a:bodyPr wrap="square" rtlCol="0">
            <a:spAutoFit/>
          </a:bodyPr>
          <a:lstStyle/>
          <a:p>
            <a:r>
              <a:rPr lang="en-US" sz="3200" b="1" dirty="0" smtClean="0">
                <a:solidFill>
                  <a:srgbClr val="FF0000"/>
                </a:solidFill>
              </a:rPr>
              <a:t>+</a:t>
            </a:r>
            <a:r>
              <a:rPr lang="en-US" sz="3200" b="1" dirty="0" smtClean="0"/>
              <a:t> CO</a:t>
            </a:r>
            <a:r>
              <a:rPr lang="en-US" sz="3200" b="1" baseline="-25000" dirty="0" smtClean="0"/>
              <a:t>2</a:t>
            </a:r>
            <a:endParaRPr lang="en-US" sz="3200" b="1" baseline="-25000" dirty="0"/>
          </a:p>
          <a:p>
            <a:endParaRPr lang="en-US" dirty="0"/>
          </a:p>
        </p:txBody>
      </p:sp>
      <p:cxnSp>
        <p:nvCxnSpPr>
          <p:cNvPr id="20" name="Straight Arrow Connector 19"/>
          <p:cNvCxnSpPr/>
          <p:nvPr/>
        </p:nvCxnSpPr>
        <p:spPr>
          <a:xfrm flipV="1">
            <a:off x="762000" y="3668974"/>
            <a:ext cx="381000" cy="1681160"/>
          </a:xfrm>
          <a:prstGeom prst="straightConnector1">
            <a:avLst/>
          </a:prstGeom>
          <a:ln w="57150" cmpd="sng">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3348204" y="1371600"/>
            <a:ext cx="384532" cy="1283327"/>
          </a:xfrm>
          <a:prstGeom prst="straightConnector1">
            <a:avLst/>
          </a:prstGeom>
          <a:ln w="57150" cmpd="sng">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V="1">
            <a:off x="2857500" y="3561026"/>
            <a:ext cx="369619" cy="2106290"/>
          </a:xfrm>
          <a:prstGeom prst="straightConnector1">
            <a:avLst/>
          </a:prstGeom>
          <a:ln w="57150" cmpd="sng">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4953000" y="3581400"/>
            <a:ext cx="4194167" cy="523220"/>
          </a:xfrm>
          <a:prstGeom prst="rect">
            <a:avLst/>
          </a:prstGeom>
          <a:noFill/>
        </p:spPr>
        <p:txBody>
          <a:bodyPr wrap="square" rtlCol="0">
            <a:spAutoFit/>
          </a:bodyPr>
          <a:lstStyle/>
          <a:p>
            <a:r>
              <a:rPr lang="en-US" sz="2800" b="1" dirty="0" smtClean="0"/>
              <a:t>What happens in the dark?</a:t>
            </a:r>
            <a:endParaRPr lang="en-US" sz="2800" b="1" dirty="0"/>
          </a:p>
        </p:txBody>
      </p:sp>
      <p:sp>
        <p:nvSpPr>
          <p:cNvPr id="15" name="TextBox 14"/>
          <p:cNvSpPr txBox="1"/>
          <p:nvPr/>
        </p:nvSpPr>
        <p:spPr>
          <a:xfrm>
            <a:off x="4489367" y="2795825"/>
            <a:ext cx="4876800" cy="954107"/>
          </a:xfrm>
          <a:prstGeom prst="rect">
            <a:avLst/>
          </a:prstGeom>
          <a:noFill/>
        </p:spPr>
        <p:txBody>
          <a:bodyPr wrap="square" rtlCol="0">
            <a:spAutoFit/>
          </a:bodyPr>
          <a:lstStyle/>
          <a:p>
            <a:pPr algn="ctr"/>
            <a:r>
              <a:rPr lang="en-US" sz="2800" b="1" dirty="0" smtClean="0">
                <a:solidFill>
                  <a:srgbClr val="008000"/>
                </a:solidFill>
              </a:rPr>
              <a:t>CO</a:t>
            </a:r>
            <a:r>
              <a:rPr lang="en-US" sz="2800" b="1" baseline="-25000" dirty="0" smtClean="0">
                <a:solidFill>
                  <a:srgbClr val="008000"/>
                </a:solidFill>
              </a:rPr>
              <a:t>2</a:t>
            </a:r>
            <a:r>
              <a:rPr lang="en-US" sz="2800" b="1" dirty="0" smtClean="0">
                <a:solidFill>
                  <a:srgbClr val="008000"/>
                </a:solidFill>
              </a:rPr>
              <a:t> taken in </a:t>
            </a:r>
            <a:r>
              <a:rPr lang="en-US" sz="2800" b="1" dirty="0" smtClean="0"/>
              <a:t>vs. </a:t>
            </a:r>
            <a:r>
              <a:rPr lang="en-US" sz="2800" b="1" dirty="0" smtClean="0">
                <a:solidFill>
                  <a:srgbClr val="FF0000"/>
                </a:solidFill>
              </a:rPr>
              <a:t>CO</a:t>
            </a:r>
            <a:r>
              <a:rPr lang="en-US" sz="2800" b="1" baseline="-25000" dirty="0" smtClean="0">
                <a:solidFill>
                  <a:srgbClr val="FF0000"/>
                </a:solidFill>
              </a:rPr>
              <a:t>2</a:t>
            </a:r>
            <a:r>
              <a:rPr lang="en-US" sz="2800" b="1" dirty="0" smtClean="0">
                <a:solidFill>
                  <a:srgbClr val="FF0000"/>
                </a:solidFill>
              </a:rPr>
              <a:t> given off:   </a:t>
            </a:r>
            <a:r>
              <a:rPr lang="en-US" sz="2800" b="1" dirty="0" smtClean="0">
                <a:solidFill>
                  <a:srgbClr val="008000"/>
                </a:solidFill>
              </a:rPr>
              <a:t>– 3</a:t>
            </a:r>
            <a:r>
              <a:rPr lang="en-US" sz="2800" b="1" dirty="0" smtClean="0">
                <a:solidFill>
                  <a:srgbClr val="FF0000"/>
                </a:solidFill>
              </a:rPr>
              <a:t> + 1 = </a:t>
            </a:r>
            <a:r>
              <a:rPr lang="en-US" sz="2800" b="1" dirty="0" smtClean="0">
                <a:solidFill>
                  <a:srgbClr val="008000"/>
                </a:solidFill>
              </a:rPr>
              <a:t>– 2 </a:t>
            </a:r>
            <a:endParaRPr lang="en-US" sz="2800" b="1" dirty="0">
              <a:solidFill>
                <a:srgbClr val="008000"/>
              </a:solidFill>
            </a:endParaRPr>
          </a:p>
        </p:txBody>
      </p:sp>
      <p:pic>
        <p:nvPicPr>
          <p:cNvPr id="39" name="Picture 38"/>
          <p:cNvPicPr>
            <a:picLocks noChangeAspect="1"/>
          </p:cNvPicPr>
          <p:nvPr/>
        </p:nvPicPr>
        <p:blipFill>
          <a:blip r:embed="rId3"/>
          <a:stretch>
            <a:fillRect/>
          </a:stretch>
        </p:blipFill>
        <p:spPr>
          <a:xfrm>
            <a:off x="210555" y="2057400"/>
            <a:ext cx="4436581" cy="3276600"/>
          </a:xfrm>
          <a:prstGeom prst="rect">
            <a:avLst/>
          </a:prstGeom>
        </p:spPr>
      </p:pic>
      <p:pic>
        <p:nvPicPr>
          <p:cNvPr id="40" name="Picture 39"/>
          <p:cNvPicPr>
            <a:picLocks noChangeAspect="1"/>
          </p:cNvPicPr>
          <p:nvPr/>
        </p:nvPicPr>
        <p:blipFill>
          <a:blip r:embed="rId4"/>
          <a:stretch>
            <a:fillRect/>
          </a:stretch>
        </p:blipFill>
        <p:spPr>
          <a:xfrm>
            <a:off x="203628" y="465067"/>
            <a:ext cx="1441544" cy="1469133"/>
          </a:xfrm>
          <a:prstGeom prst="rect">
            <a:avLst/>
          </a:prstGeom>
        </p:spPr>
      </p:pic>
    </p:spTree>
    <p:extLst>
      <p:ext uri="{BB962C8B-B14F-4D97-AF65-F5344CB8AC3E}">
        <p14:creationId xmlns:p14="http://schemas.microsoft.com/office/powerpoint/2010/main" val="38958298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5">
                                            <p:txEl>
                                              <p:pRg st="0" end="0"/>
                                            </p:txEl>
                                          </p:spTgt>
                                        </p:tgtEl>
                                        <p:attrNameLst>
                                          <p:attrName>style.visibility</p:attrName>
                                        </p:attrNameLst>
                                      </p:cBhvr>
                                      <p:to>
                                        <p:strVal val="visible"/>
                                      </p:to>
                                    </p:set>
                                    <p:animEffect transition="in" filter="fade">
                                      <p:cBhvr>
                                        <p:cTn id="51" dur="1000"/>
                                        <p:tgtEl>
                                          <p:spTgt spid="15">
                                            <p:txEl>
                                              <p:pRg st="0" end="0"/>
                                            </p:txEl>
                                          </p:spTgt>
                                        </p:tgtEl>
                                      </p:cBhvr>
                                    </p:animEffect>
                                    <p:anim calcmode="lin" valueType="num">
                                      <p:cBhvr>
                                        <p:cTn id="52"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5"/>
                                        </p:tgtEl>
                                        <p:attrNameLst>
                                          <p:attrName>style.visibility</p:attrName>
                                        </p:attrNameLst>
                                      </p:cBhvr>
                                      <p:to>
                                        <p:strVal val="visible"/>
                                      </p:to>
                                    </p:set>
                                  </p:childTnLst>
                                </p:cTn>
                              </p:par>
                              <p:par>
                                <p:cTn id="58" presetID="1" presetClass="exit" presetSubtype="0" fill="hold" grpId="0" nodeType="withEffect">
                                  <p:stCondLst>
                                    <p:cond delay="0"/>
                                  </p:stCondLst>
                                  <p:childTnLst>
                                    <p:set>
                                      <p:cBhvr>
                                        <p:cTn id="59" dur="1" fill="hold">
                                          <p:stCondLst>
                                            <p:cond delay="0"/>
                                          </p:stCondLst>
                                        </p:cTn>
                                        <p:tgtEl>
                                          <p:spTgt spid="15">
                                            <p:txEl>
                                              <p:pRg st="0" end="0"/>
                                            </p:txEl>
                                          </p:spTgt>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5"/>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1"/>
                                        </p:tgtEl>
                                        <p:attrNameLst>
                                          <p:attrName>style.visibility</p:attrName>
                                        </p:attrNameLst>
                                      </p:cBhvr>
                                      <p:to>
                                        <p:strVal val="hidden"/>
                                      </p:to>
                                    </p:set>
                                  </p:childTnLst>
                                </p:cTn>
                              </p:par>
                              <p:par>
                                <p:cTn id="64" presetID="1" presetClass="exit" presetSubtype="0" fill="hold" grpId="1" nodeType="withEffect">
                                  <p:stCondLst>
                                    <p:cond delay="0"/>
                                  </p:stCondLst>
                                  <p:childTnLst>
                                    <p:set>
                                      <p:cBhvr>
                                        <p:cTn id="65" dur="1" fill="hold">
                                          <p:stCondLst>
                                            <p:cond delay="0"/>
                                          </p:stCondLst>
                                        </p:cTn>
                                        <p:tgtEl>
                                          <p:spTgt spid="6"/>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20"/>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4" grpId="0" animBg="1"/>
      <p:bldP spid="4" grpId="1" animBg="1"/>
      <p:bldP spid="5" grpId="0" animBg="1"/>
      <p:bldP spid="5" grpId="1" animBg="1"/>
      <p:bldP spid="6" grpId="0" animBg="1"/>
      <p:bldP spid="6" grpId="1" animBg="1"/>
      <p:bldP spid="14" grpId="0" animBg="1"/>
      <p:bldP spid="25" grpId="0"/>
      <p:bldP spid="15" grpId="0"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LS04 Teacher </a:t>
            </a:r>
            <a:r>
              <a:rPr lang="en-US" sz="2400" dirty="0">
                <a:solidFill>
                  <a:schemeClr val="bg1"/>
                </a:solidFill>
                <a:latin typeface="Arial" panose="020B0604020202020204" pitchFamily="34" charset="0"/>
                <a:cs typeface="Arial" panose="020B0604020202020204" pitchFamily="34" charset="0"/>
              </a:rPr>
              <a:t>Resource: </a:t>
            </a:r>
            <a:r>
              <a:rPr lang="en-US" sz="2400" dirty="0" smtClean="0">
                <a:solidFill>
                  <a:schemeClr val="bg1"/>
                </a:solidFill>
                <a:latin typeface="Arial" panose="020B0604020202020204" pitchFamily="34" charset="0"/>
                <a:cs typeface="Arial" panose="020B0604020202020204" pitchFamily="34" charset="0"/>
              </a:rPr>
              <a:t>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b="1" dirty="0" smtClean="0">
                <a:solidFill>
                  <a:srgbClr val="583F34"/>
                </a:solidFill>
              </a:rPr>
              <a:t>What did we figure out? </a:t>
            </a:r>
            <a:endParaRPr lang="en-US" sz="2200" b="1" dirty="0">
              <a:solidFill>
                <a:srgbClr val="583F34"/>
              </a:solidFill>
            </a:endParaRPr>
          </a:p>
          <a:p>
            <a:pPr marL="0" indent="0">
              <a:buNone/>
            </a:pPr>
            <a:r>
              <a:rPr lang="en-US" sz="1700" dirty="0">
                <a:solidFill>
                  <a:srgbClr val="583F34"/>
                </a:solidFill>
                <a:cs typeface="Arial" panose="020B0604020202020204" pitchFamily="34" charset="0"/>
              </a:rPr>
              <a:t>Plants only do photosynthesis in the light, but they do cell respiration all of the time. Thus in the light plants are both releasing and taking in CO2. However, we reasoned that photosynthesis happens at a much faster rate than cell respiration so CO2 taken in greatly exceeds CO2 produced. In fact, the rate of photosynthesis is so much faster that the net effect of a plant on the environment over time is to reduce the amount of CO2 in the atmosphere.	</a:t>
            </a:r>
            <a:endParaRPr lang="en-US" sz="1700"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P</a:t>
            </a:r>
            <a:r>
              <a:rPr lang="en-US" sz="1600" b="1" dirty="0" smtClean="0">
                <a:solidFill>
                  <a:srgbClr val="583F34"/>
                </a:solidFill>
              </a:rPr>
              <a:t> LS04 Teacher Reflection Notes:</a:t>
            </a:r>
          </a:p>
          <a:p>
            <a:pPr marL="0" indent="0">
              <a:buNone/>
            </a:pPr>
            <a:endParaRPr lang="en-US" sz="1600" dirty="0" smtClean="0">
              <a:solidFill>
                <a:srgbClr val="583F34"/>
              </a:solidFill>
            </a:endParaRPr>
          </a:p>
          <a:p>
            <a:pPr marL="0" indent="0">
              <a:buNone/>
            </a:pPr>
            <a:r>
              <a:rPr lang="en-US" sz="1600" i="1" dirty="0" smtClean="0">
                <a:solidFill>
                  <a:srgbClr val="583F34"/>
                </a:solidFill>
              </a:rPr>
              <a:t>Things that went well…</a:t>
            </a:r>
          </a:p>
          <a:p>
            <a:pPr marL="0" indent="0">
              <a:buNone/>
            </a:pPr>
            <a:endParaRPr lang="en-US" sz="1600" i="1" dirty="0" smtClean="0">
              <a:solidFill>
                <a:srgbClr val="583F34"/>
              </a:solidFill>
            </a:endParaRPr>
          </a:p>
          <a:p>
            <a:pPr marL="0" indent="0">
              <a:buNone/>
            </a:pPr>
            <a:r>
              <a:rPr lang="en-US" sz="1600" i="1" dirty="0" smtClean="0">
                <a:solidFill>
                  <a:srgbClr val="583F34"/>
                </a:solidFill>
              </a:rPr>
              <a:t>Things I would change…</a:t>
            </a:r>
          </a:p>
          <a:p>
            <a:pPr marL="0" indent="0">
              <a:buNone/>
            </a:pPr>
            <a:endParaRPr lang="en-US" sz="1600" i="1" dirty="0" smtClean="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13" name="Group 12"/>
          <p:cNvGrpSpPr/>
          <p:nvPr/>
        </p:nvGrpSpPr>
        <p:grpSpPr>
          <a:xfrm>
            <a:off x="6277786" y="708713"/>
            <a:ext cx="2571024" cy="2190241"/>
            <a:chOff x="1029484" y="1311626"/>
            <a:chExt cx="2571024" cy="2190241"/>
          </a:xfrm>
          <a:noFill/>
        </p:grpSpPr>
        <p:sp>
          <p:nvSpPr>
            <p:cNvPr id="15" name="Triangle 29"/>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7" name="Rectangle 16"/>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18" name="Rectangle 17"/>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19" name="Rectangle 18"/>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cxnSp>
        <p:nvCxnSpPr>
          <p:cNvPr id="20" name="Straight Arrow Connector 19"/>
          <p:cNvCxnSpPr/>
          <p:nvPr/>
        </p:nvCxnSpPr>
        <p:spPr>
          <a:xfrm flipV="1">
            <a:off x="6532091" y="1083294"/>
            <a:ext cx="839189" cy="1411972"/>
          </a:xfrm>
          <a:prstGeom prst="straightConnector1">
            <a:avLst/>
          </a:prstGeom>
          <a:noFill/>
          <a:ln w="31750" cap="flat">
            <a:solidFill>
              <a:srgbClr val="CB5904"/>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88585549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LS05 Teacher </a:t>
            </a:r>
            <a:r>
              <a:rPr lang="en-US" sz="2400" dirty="0">
                <a:solidFill>
                  <a:schemeClr val="bg1"/>
                </a:solidFill>
                <a:latin typeface="Arial" panose="020B0604020202020204" pitchFamily="34" charset="0"/>
                <a:cs typeface="Arial" panose="020B0604020202020204" pitchFamily="34" charset="0"/>
              </a:rPr>
              <a:t>Resource: Learning Segment </a:t>
            </a:r>
            <a:r>
              <a:rPr lang="en-US" sz="2400" dirty="0" smtClean="0">
                <a:solidFill>
                  <a:schemeClr val="bg1"/>
                </a:solidFill>
                <a:latin typeface="Arial" panose="020B0604020202020204" pitchFamily="34" charset="0"/>
                <a:cs typeface="Arial" panose="020B0604020202020204" pitchFamily="34" charset="0"/>
              </a:rPr>
              <a:t>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None/>
            </a:pPr>
            <a:r>
              <a:rPr lang="en-US" sz="2400" b="1" dirty="0">
                <a:solidFill>
                  <a:srgbClr val="583F34"/>
                </a:solidFill>
              </a:rPr>
              <a:t>M</a:t>
            </a:r>
            <a:r>
              <a:rPr lang="en-US" sz="2400" b="1" dirty="0" smtClean="0">
                <a:solidFill>
                  <a:srgbClr val="583F34"/>
                </a:solidFill>
              </a:rPr>
              <a:t>: </a:t>
            </a:r>
            <a:r>
              <a:rPr lang="en-US" sz="2400" b="1" dirty="0">
                <a:solidFill>
                  <a:srgbClr val="583F34"/>
                </a:solidFill>
                <a:cs typeface="Arial" panose="020B0604020202020204" pitchFamily="34" charset="0"/>
                <a:sym typeface="Wingdings" panose="05000000000000000000" pitchFamily="2" charset="2"/>
              </a:rPr>
              <a:t>We apply the chemical reaction model to photosynthesis, specifically to reason about the nature of the energy change involved.</a:t>
            </a:r>
            <a:endParaRPr lang="en-US" sz="2400" b="1" dirty="0">
              <a:solidFill>
                <a:srgbClr val="583F34"/>
              </a:solidFill>
              <a:cs typeface="Arial" panose="020B0604020202020204" pitchFamily="34" charset="0"/>
            </a:endParaRPr>
          </a:p>
        </p:txBody>
      </p:sp>
      <p:sp>
        <p:nvSpPr>
          <p:cNvPr id="31" name="TextBox 30"/>
          <p:cNvSpPr txBox="1"/>
          <p:nvPr/>
        </p:nvSpPr>
        <p:spPr>
          <a:xfrm>
            <a:off x="3022333" y="1089944"/>
            <a:ext cx="5998245" cy="369332"/>
          </a:xfrm>
          <a:prstGeom prst="rect">
            <a:avLst/>
          </a:prstGeom>
          <a:noFill/>
        </p:spPr>
        <p:txBody>
          <a:bodyPr wrap="square" rtlCol="0">
            <a:spAutoFit/>
          </a:bodyPr>
          <a:lstStyle/>
          <a:p>
            <a:r>
              <a:rPr lang="en-US" dirty="0" smtClean="0">
                <a:solidFill>
                  <a:srgbClr val="583F34"/>
                </a:solidFill>
              </a:rPr>
              <a:t>Time: 10-15 minutes</a:t>
            </a:r>
          </a:p>
        </p:txBody>
      </p:sp>
      <p:sp>
        <p:nvSpPr>
          <p:cNvPr id="2" name="Rectangle 1"/>
          <p:cNvSpPr/>
          <p:nvPr/>
        </p:nvSpPr>
        <p:spPr>
          <a:xfrm>
            <a:off x="282908" y="3454961"/>
            <a:ext cx="3831892" cy="2800767"/>
          </a:xfrm>
          <a:prstGeom prst="rect">
            <a:avLst/>
          </a:prstGeom>
        </p:spPr>
        <p:txBody>
          <a:bodyPr wrap="square">
            <a:spAutoFit/>
          </a:bodyPr>
          <a:lstStyle/>
          <a:p>
            <a:r>
              <a:rPr lang="en-US" sz="1600" i="1" u="sng" dirty="0" smtClean="0">
                <a:solidFill>
                  <a:srgbClr val="583F34"/>
                </a:solidFill>
              </a:rPr>
              <a:t>Resources you </a:t>
            </a:r>
            <a:r>
              <a:rPr lang="en-US" sz="1600" i="1" u="sng" dirty="0">
                <a:solidFill>
                  <a:srgbClr val="583F34"/>
                </a:solidFill>
              </a:rPr>
              <a:t>will need:</a:t>
            </a:r>
          </a:p>
          <a:p>
            <a:r>
              <a:rPr lang="en-US" sz="1600" dirty="0">
                <a:solidFill>
                  <a:srgbClr val="583F34"/>
                </a:solidFill>
                <a:cs typeface="Arial" panose="020B0604020202020204" pitchFamily="34" charset="0"/>
              </a:rPr>
              <a:t>Photosynthesis Doodle Ecosphere </a:t>
            </a:r>
            <a:r>
              <a:rPr lang="en-US" sz="1600" dirty="0" smtClean="0">
                <a:solidFill>
                  <a:srgbClr val="583F34"/>
                </a:solidFill>
                <a:cs typeface="Arial" panose="020B0604020202020204" pitchFamily="34" charset="0"/>
              </a:rPr>
              <a:t>Motivated</a:t>
            </a:r>
            <a:endParaRPr lang="en-US" sz="1600" dirty="0">
              <a:solidFill>
                <a:srgbClr val="583F34"/>
              </a:solidFill>
              <a:cs typeface="Arial" panose="020B0604020202020204" pitchFamily="34" charset="0"/>
            </a:endParaRPr>
          </a:p>
          <a:p>
            <a:r>
              <a:rPr lang="en-US" sz="1600" dirty="0" smtClean="0">
                <a:solidFill>
                  <a:srgbClr val="583F34"/>
                </a:solidFill>
                <a:cs typeface="Arial" panose="020B0604020202020204" pitchFamily="34" charset="0"/>
              </a:rPr>
              <a:t>or </a:t>
            </a:r>
            <a:endParaRPr lang="en-US" sz="1600" dirty="0">
              <a:solidFill>
                <a:srgbClr val="583F34"/>
              </a:solidFill>
              <a:cs typeface="Arial" panose="020B0604020202020204" pitchFamily="34" charset="0"/>
            </a:endParaRPr>
          </a:p>
          <a:p>
            <a:r>
              <a:rPr lang="en-US" sz="1600" dirty="0">
                <a:solidFill>
                  <a:srgbClr val="583F34"/>
                </a:solidFill>
                <a:cs typeface="Arial" panose="020B0604020202020204" pitchFamily="34" charset="0"/>
              </a:rPr>
              <a:t>Photosynthesis Doodle Parking Lot Motivated</a:t>
            </a:r>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endParaRPr lang="en-US" sz="1600" dirty="0" smtClean="0">
              <a:solidFill>
                <a:srgbClr val="583F34"/>
              </a:solidFill>
            </a:endParaRPr>
          </a:p>
          <a:p>
            <a:endParaRPr lang="en-US" sz="1600" dirty="0">
              <a:solidFill>
                <a:srgbClr val="583F34"/>
              </a:solidFill>
            </a:endParaRPr>
          </a:p>
          <a:p>
            <a:r>
              <a:rPr lang="en-US" sz="1600" i="1" u="sng" dirty="0" smtClean="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rPr>
              <a:t>Notes and Details:</a:t>
            </a:r>
          </a:p>
          <a:p>
            <a:pPr marL="0" lvl="0" indent="0">
              <a:buNone/>
            </a:pPr>
            <a:r>
              <a:rPr lang="en-US" sz="1600" dirty="0">
                <a:solidFill>
                  <a:srgbClr val="583F34"/>
                </a:solidFill>
                <a:cs typeface="Arial"/>
              </a:rPr>
              <a:t>Students sketch the energy diagram they think applies to photosynthesis on doodle sheets, pair/share, then share out. This should go quickly because students know that sunlight is energy and that without it photosynthesis will not occur. This sets the stage for making the connection between photosynthesis and cell respiration, and for tracing all biological energy back to the sun</a:t>
            </a:r>
            <a:r>
              <a:rPr lang="en-US" sz="1600" dirty="0" smtClean="0">
                <a:solidFill>
                  <a:srgbClr val="583F34"/>
                </a:solidFill>
                <a:cs typeface="Arial"/>
              </a:rPr>
              <a:t>.</a:t>
            </a:r>
          </a:p>
          <a:p>
            <a:pPr marL="0" lvl="0" indent="0">
              <a:buNone/>
            </a:pPr>
            <a:endParaRPr lang="en-US" sz="1600" dirty="0">
              <a:solidFill>
                <a:srgbClr val="583F34"/>
              </a:solidFill>
              <a:cs typeface="Arial"/>
            </a:endParaRPr>
          </a:p>
          <a:p>
            <a:pPr marL="0" indent="0">
              <a:buNone/>
            </a:pPr>
            <a:r>
              <a:rPr lang="en-US" sz="1600" dirty="0">
                <a:solidFill>
                  <a:srgbClr val="583F34"/>
                </a:solidFill>
              </a:rPr>
              <a:t>	</a:t>
            </a:r>
            <a:r>
              <a:rPr lang="en-US" sz="1600" dirty="0" smtClean="0">
                <a:solidFill>
                  <a:srgbClr val="583F34"/>
                </a:solidFill>
              </a:rPr>
              <a:t>			&lt;continued on next slide&gt;</a:t>
            </a:r>
            <a:endParaRPr lang="en-US" sz="1600" dirty="0">
              <a:solidFill>
                <a:srgbClr val="583F34"/>
              </a:solidFill>
            </a:endParaRPr>
          </a:p>
        </p:txBody>
      </p:sp>
      <p:grpSp>
        <p:nvGrpSpPr>
          <p:cNvPr id="15" name="Group 14"/>
          <p:cNvGrpSpPr/>
          <p:nvPr/>
        </p:nvGrpSpPr>
        <p:grpSpPr>
          <a:xfrm>
            <a:off x="451309" y="962448"/>
            <a:ext cx="2571024" cy="2190241"/>
            <a:chOff x="1029484" y="1311626"/>
            <a:chExt cx="2571024" cy="2190241"/>
          </a:xfrm>
          <a:noFill/>
        </p:grpSpPr>
        <p:sp>
          <p:nvSpPr>
            <p:cNvPr id="17" name="Triangle 16"/>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8" name="Rectangle 17"/>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19" name="Rectangle 18"/>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0" name="Rectangle 19"/>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grpSp>
        <p:nvGrpSpPr>
          <p:cNvPr id="22" name="Group 21"/>
          <p:cNvGrpSpPr/>
          <p:nvPr/>
        </p:nvGrpSpPr>
        <p:grpSpPr>
          <a:xfrm>
            <a:off x="451309" y="957643"/>
            <a:ext cx="2571024" cy="2190241"/>
            <a:chOff x="1029484" y="1311626"/>
            <a:chExt cx="2571024" cy="2190241"/>
          </a:xfrm>
          <a:noFill/>
        </p:grpSpPr>
        <p:sp>
          <p:nvSpPr>
            <p:cNvPr id="24" name="Triangle 3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5" name="Rectangle 24"/>
            <p:cNvSpPr/>
            <p:nvPr/>
          </p:nvSpPr>
          <p:spPr>
            <a:xfrm>
              <a:off x="2065319" y="1311626"/>
              <a:ext cx="404278" cy="400110"/>
            </a:xfrm>
            <a:prstGeom prst="rect">
              <a:avLst/>
            </a:prstGeom>
            <a:grpFill/>
            <a:ln>
              <a:noFill/>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M</a:t>
              </a:r>
            </a:p>
          </p:txBody>
        </p:sp>
        <p:sp>
          <p:nvSpPr>
            <p:cNvPr id="26" name="Rectangle 25"/>
            <p:cNvSpPr/>
            <p:nvPr/>
          </p:nvSpPr>
          <p:spPr>
            <a:xfrm>
              <a:off x="1029484" y="3101757"/>
              <a:ext cx="317716" cy="400110"/>
            </a:xfrm>
            <a:prstGeom prst="rect">
              <a:avLst/>
            </a:prstGeom>
            <a:grpFill/>
            <a:ln>
              <a:noFill/>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P</a:t>
              </a:r>
            </a:p>
          </p:txBody>
        </p:sp>
        <p:sp>
          <p:nvSpPr>
            <p:cNvPr id="27" name="Rectangle 26"/>
            <p:cNvSpPr/>
            <p:nvPr/>
          </p:nvSpPr>
          <p:spPr>
            <a:xfrm>
              <a:off x="3074737" y="3101756"/>
              <a:ext cx="525771" cy="400110"/>
            </a:xfrm>
            <a:prstGeom prst="rect">
              <a:avLst/>
            </a:prstGeom>
            <a:grpFill/>
            <a:ln>
              <a:no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Q</a:t>
              </a:r>
            </a:p>
          </p:txBody>
        </p:sp>
      </p:grpSp>
      <p:grpSp>
        <p:nvGrpSpPr>
          <p:cNvPr id="29" name="Group 28"/>
          <p:cNvGrpSpPr/>
          <p:nvPr/>
        </p:nvGrpSpPr>
        <p:grpSpPr>
          <a:xfrm>
            <a:off x="451309" y="957643"/>
            <a:ext cx="2571024" cy="2190241"/>
            <a:chOff x="1029484" y="1311626"/>
            <a:chExt cx="2571024" cy="2190241"/>
          </a:xfrm>
          <a:noFill/>
        </p:grpSpPr>
        <p:sp>
          <p:nvSpPr>
            <p:cNvPr id="32" name="Rectangle 31"/>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33" name="Rectangle 32"/>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34" name="Rectangle 33"/>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
        <p:nvSpPr>
          <p:cNvPr id="35" name="Oval 34"/>
          <p:cNvSpPr/>
          <p:nvPr/>
        </p:nvSpPr>
        <p:spPr>
          <a:xfrm>
            <a:off x="1452849" y="928307"/>
            <a:ext cx="466455" cy="466455"/>
          </a:xfrm>
          <a:prstGeom prst="ellipse">
            <a:avLst/>
          </a:prstGeom>
          <a:noFill/>
          <a:ln w="19050">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17606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447801" y="646280"/>
            <a:ext cx="6248399" cy="5245858"/>
          </a:xfrm>
        </p:spPr>
      </p:pic>
      <p:sp>
        <p:nvSpPr>
          <p:cNvPr id="5" name="TextBox 4"/>
          <p:cNvSpPr txBox="1"/>
          <p:nvPr/>
        </p:nvSpPr>
        <p:spPr>
          <a:xfrm>
            <a:off x="304800" y="152400"/>
            <a:ext cx="8839200" cy="984885"/>
          </a:xfrm>
          <a:prstGeom prst="rect">
            <a:avLst/>
          </a:prstGeom>
          <a:noFill/>
        </p:spPr>
        <p:txBody>
          <a:bodyPr wrap="square" rtlCol="0">
            <a:spAutoFit/>
          </a:bodyPr>
          <a:lstStyle/>
          <a:p>
            <a:r>
              <a:rPr lang="en-US" sz="2000" b="1" dirty="0" smtClean="0">
                <a:solidFill>
                  <a:srgbClr val="FF0000"/>
                </a:solidFill>
              </a:rPr>
              <a:t>Let’s return to our chemical reactions diagrams. We figured out that diagram A applies to the reactions of cellular respiration.</a:t>
            </a:r>
          </a:p>
          <a:p>
            <a:endParaRPr lang="en-US" dirty="0"/>
          </a:p>
        </p:txBody>
      </p:sp>
      <p:sp>
        <p:nvSpPr>
          <p:cNvPr id="6" name="TextBox 5"/>
          <p:cNvSpPr txBox="1"/>
          <p:nvPr/>
        </p:nvSpPr>
        <p:spPr>
          <a:xfrm>
            <a:off x="914400" y="5638800"/>
            <a:ext cx="9220200" cy="707886"/>
          </a:xfrm>
          <a:prstGeom prst="rect">
            <a:avLst/>
          </a:prstGeom>
          <a:noFill/>
        </p:spPr>
        <p:txBody>
          <a:bodyPr wrap="square" rtlCol="0">
            <a:spAutoFit/>
          </a:bodyPr>
          <a:lstStyle/>
          <a:p>
            <a:r>
              <a:rPr lang="en-US" sz="2000" b="1" dirty="0" smtClean="0">
                <a:solidFill>
                  <a:srgbClr val="007033"/>
                </a:solidFill>
              </a:rPr>
              <a:t>Based on what you observed in the lab, which energy diagram applies to PHOTOSYNTHESIS? Sketch it on your Doodle sheet  G. </a:t>
            </a:r>
            <a:endParaRPr lang="en-US" sz="2000" b="1" dirty="0">
              <a:solidFill>
                <a:srgbClr val="007033"/>
              </a:solidFill>
            </a:endParaRPr>
          </a:p>
        </p:txBody>
      </p:sp>
      <p:cxnSp>
        <p:nvCxnSpPr>
          <p:cNvPr id="8" name="Straight Arrow Connector 7"/>
          <p:cNvCxnSpPr>
            <a:endCxn id="22" idx="1"/>
          </p:cNvCxnSpPr>
          <p:nvPr/>
        </p:nvCxnSpPr>
        <p:spPr>
          <a:xfrm>
            <a:off x="3733800" y="1447800"/>
            <a:ext cx="1117088" cy="90692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886200" y="4191000"/>
            <a:ext cx="1019650" cy="9525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ight Arrow 13"/>
          <p:cNvSpPr/>
          <p:nvPr/>
        </p:nvSpPr>
        <p:spPr>
          <a:xfrm>
            <a:off x="4443976" y="1752600"/>
            <a:ext cx="813824"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886200" y="4419600"/>
            <a:ext cx="551501"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819400" y="4475653"/>
            <a:ext cx="1113950" cy="338554"/>
          </a:xfrm>
          <a:prstGeom prst="rect">
            <a:avLst/>
          </a:prstGeom>
          <a:noFill/>
        </p:spPr>
        <p:txBody>
          <a:bodyPr wrap="square" rtlCol="0">
            <a:spAutoFit/>
          </a:bodyPr>
          <a:lstStyle/>
          <a:p>
            <a:r>
              <a:rPr lang="en-US" sz="1600" b="1" dirty="0" smtClean="0">
                <a:solidFill>
                  <a:schemeClr val="accent6">
                    <a:lumMod val="75000"/>
                  </a:schemeClr>
                </a:solidFill>
              </a:rPr>
              <a:t>Energy in</a:t>
            </a:r>
            <a:endParaRPr lang="en-US" sz="1600" b="1" dirty="0">
              <a:solidFill>
                <a:schemeClr val="accent6">
                  <a:lumMod val="75000"/>
                </a:schemeClr>
              </a:solidFill>
            </a:endParaRPr>
          </a:p>
        </p:txBody>
      </p:sp>
      <p:sp>
        <p:nvSpPr>
          <p:cNvPr id="17" name="TextBox 16"/>
          <p:cNvSpPr txBox="1"/>
          <p:nvPr/>
        </p:nvSpPr>
        <p:spPr>
          <a:xfrm>
            <a:off x="5334000" y="1658034"/>
            <a:ext cx="1371600" cy="646331"/>
          </a:xfrm>
          <a:prstGeom prst="rect">
            <a:avLst/>
          </a:prstGeom>
          <a:noFill/>
        </p:spPr>
        <p:txBody>
          <a:bodyPr wrap="square" rtlCol="0">
            <a:spAutoFit/>
          </a:bodyPr>
          <a:lstStyle/>
          <a:p>
            <a:r>
              <a:rPr lang="en-US" b="1" dirty="0" smtClean="0">
                <a:solidFill>
                  <a:schemeClr val="accent6">
                    <a:lumMod val="75000"/>
                  </a:schemeClr>
                </a:solidFill>
              </a:rPr>
              <a:t>Energy out</a:t>
            </a:r>
          </a:p>
          <a:p>
            <a:endParaRPr lang="en-US" dirty="0"/>
          </a:p>
        </p:txBody>
      </p:sp>
      <p:sp>
        <p:nvSpPr>
          <p:cNvPr id="21" name="TextBox 20"/>
          <p:cNvSpPr txBox="1"/>
          <p:nvPr/>
        </p:nvSpPr>
        <p:spPr>
          <a:xfrm>
            <a:off x="2514537" y="1078468"/>
            <a:ext cx="1981200" cy="369332"/>
          </a:xfrm>
          <a:prstGeom prst="rect">
            <a:avLst/>
          </a:prstGeom>
          <a:noFill/>
        </p:spPr>
        <p:txBody>
          <a:bodyPr wrap="square" rtlCol="0">
            <a:spAutoFit/>
          </a:bodyPr>
          <a:lstStyle/>
          <a:p>
            <a:r>
              <a:rPr lang="en-US" b="1" dirty="0" smtClean="0"/>
              <a:t>C</a:t>
            </a:r>
            <a:r>
              <a:rPr lang="en-US" b="1" baseline="-25000" dirty="0" smtClean="0"/>
              <a:t>6</a:t>
            </a:r>
            <a:r>
              <a:rPr lang="en-US" b="1" dirty="0" smtClean="0"/>
              <a:t>H</a:t>
            </a:r>
            <a:r>
              <a:rPr lang="en-US" b="1" baseline="-25000" dirty="0" smtClean="0"/>
              <a:t>12</a:t>
            </a:r>
            <a:r>
              <a:rPr lang="en-US" b="1" dirty="0" smtClean="0"/>
              <a:t>O</a:t>
            </a:r>
            <a:r>
              <a:rPr lang="en-US" b="1" baseline="-25000" dirty="0" smtClean="0"/>
              <a:t>6 </a:t>
            </a:r>
            <a:r>
              <a:rPr lang="en-US" b="1" dirty="0" smtClean="0"/>
              <a:t>+ O</a:t>
            </a:r>
            <a:r>
              <a:rPr lang="en-US" b="1" baseline="-25000" dirty="0" smtClean="0"/>
              <a:t>2</a:t>
            </a:r>
            <a:endParaRPr lang="en-US" b="1" baseline="-25000" dirty="0"/>
          </a:p>
        </p:txBody>
      </p:sp>
      <p:sp>
        <p:nvSpPr>
          <p:cNvPr id="22" name="TextBox 21"/>
          <p:cNvSpPr txBox="1"/>
          <p:nvPr/>
        </p:nvSpPr>
        <p:spPr>
          <a:xfrm>
            <a:off x="4850888" y="2031555"/>
            <a:ext cx="1703847" cy="646331"/>
          </a:xfrm>
          <a:prstGeom prst="rect">
            <a:avLst/>
          </a:prstGeom>
          <a:noFill/>
        </p:spPr>
        <p:txBody>
          <a:bodyPr wrap="square" rtlCol="0">
            <a:spAutoFit/>
          </a:bodyPr>
          <a:lstStyle/>
          <a:p>
            <a:r>
              <a:rPr lang="en-US" b="1" dirty="0" smtClean="0"/>
              <a:t>CO</a:t>
            </a:r>
            <a:r>
              <a:rPr lang="en-US" b="1" baseline="-25000" dirty="0" smtClean="0"/>
              <a:t>2</a:t>
            </a:r>
            <a:r>
              <a:rPr lang="en-US" b="1" dirty="0" smtClean="0"/>
              <a:t> + H</a:t>
            </a:r>
            <a:r>
              <a:rPr lang="en-US" b="1" baseline="-25000" dirty="0" smtClean="0"/>
              <a:t>2</a:t>
            </a:r>
            <a:r>
              <a:rPr lang="en-US" b="1" dirty="0" smtClean="0"/>
              <a:t>O</a:t>
            </a:r>
            <a:endParaRPr lang="en-US" b="1" baseline="-25000" dirty="0" smtClean="0"/>
          </a:p>
          <a:p>
            <a:endParaRPr lang="en-US" dirty="0"/>
          </a:p>
        </p:txBody>
      </p:sp>
      <p:sp>
        <p:nvSpPr>
          <p:cNvPr id="23" name="TextBox 22"/>
          <p:cNvSpPr txBox="1"/>
          <p:nvPr/>
        </p:nvSpPr>
        <p:spPr>
          <a:xfrm>
            <a:off x="5334000" y="1295400"/>
            <a:ext cx="1446265" cy="523220"/>
          </a:xfrm>
          <a:prstGeom prst="rect">
            <a:avLst/>
          </a:prstGeom>
          <a:noFill/>
        </p:spPr>
        <p:txBody>
          <a:bodyPr wrap="square" rtlCol="0">
            <a:spAutoFit/>
          </a:bodyPr>
          <a:lstStyle/>
          <a:p>
            <a:r>
              <a:rPr lang="en-US" sz="2800" b="1" dirty="0" smtClean="0">
                <a:solidFill>
                  <a:srgbClr val="FF0000"/>
                </a:solidFill>
              </a:rPr>
              <a:t>(ATP!)</a:t>
            </a:r>
            <a:endParaRPr lang="en-US" sz="2800" b="1" dirty="0">
              <a:solidFill>
                <a:srgbClr val="FF0000"/>
              </a:solidFill>
            </a:endParaRPr>
          </a:p>
        </p:txBody>
      </p:sp>
      <p:sp>
        <p:nvSpPr>
          <p:cNvPr id="2" name="TextBox 1"/>
          <p:cNvSpPr txBox="1"/>
          <p:nvPr/>
        </p:nvSpPr>
        <p:spPr>
          <a:xfrm>
            <a:off x="914400" y="6324600"/>
            <a:ext cx="6705600" cy="400110"/>
          </a:xfrm>
          <a:prstGeom prst="rect">
            <a:avLst/>
          </a:prstGeom>
          <a:noFill/>
        </p:spPr>
        <p:txBody>
          <a:bodyPr wrap="square" rtlCol="0">
            <a:spAutoFit/>
          </a:bodyPr>
          <a:lstStyle/>
          <a:p>
            <a:r>
              <a:rPr lang="en-US" sz="2000" b="1" dirty="0" smtClean="0">
                <a:solidFill>
                  <a:srgbClr val="007033"/>
                </a:solidFill>
              </a:rPr>
              <a:t>What form of energy is involved?  Add that to your diagram.</a:t>
            </a:r>
            <a:endParaRPr lang="en-US" sz="2000" b="1" dirty="0">
              <a:solidFill>
                <a:srgbClr val="007033"/>
              </a:solidFill>
            </a:endParaRPr>
          </a:p>
        </p:txBody>
      </p:sp>
      <p:pic>
        <p:nvPicPr>
          <p:cNvPr id="18" name="Picture 17" descr="sun-wearing-sunglasses.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743200" y="3657600"/>
            <a:ext cx="762000" cy="762000"/>
          </a:xfrm>
          <a:prstGeom prst="rect">
            <a:avLst/>
          </a:prstGeom>
        </p:spPr>
      </p:pic>
      <p:sp>
        <p:nvSpPr>
          <p:cNvPr id="3" name="TextBox 2"/>
          <p:cNvSpPr txBox="1"/>
          <p:nvPr/>
        </p:nvSpPr>
        <p:spPr>
          <a:xfrm>
            <a:off x="2362200" y="4572000"/>
            <a:ext cx="1524000" cy="707886"/>
          </a:xfrm>
          <a:prstGeom prst="rect">
            <a:avLst/>
          </a:prstGeom>
          <a:noFill/>
        </p:spPr>
        <p:txBody>
          <a:bodyPr wrap="square" rtlCol="0">
            <a:spAutoFit/>
          </a:bodyPr>
          <a:lstStyle/>
          <a:p>
            <a:r>
              <a:rPr lang="en-US" sz="4000" b="1" dirty="0" smtClean="0">
                <a:solidFill>
                  <a:srgbClr val="FFB017"/>
                </a:solidFill>
              </a:rPr>
              <a:t>LIGHT</a:t>
            </a:r>
            <a:endParaRPr lang="en-US" sz="4000" b="1" dirty="0">
              <a:solidFill>
                <a:srgbClr val="FFB017"/>
              </a:solidFill>
            </a:endParaRPr>
          </a:p>
        </p:txBody>
      </p:sp>
      <p:pic>
        <p:nvPicPr>
          <p:cNvPr id="19" name="pasted-image.pdf"/>
          <p:cNvPicPr>
            <a:picLocks noChangeAspect="1"/>
          </p:cNvPicPr>
          <p:nvPr/>
        </p:nvPicPr>
        <p:blipFill>
          <a:blip r:embed="rId5">
            <a:extLst/>
          </a:blip>
          <a:stretch>
            <a:fillRect/>
          </a:stretch>
        </p:blipFill>
        <p:spPr>
          <a:xfrm>
            <a:off x="228600" y="5943600"/>
            <a:ext cx="662315" cy="667753"/>
          </a:xfrm>
          <a:prstGeom prst="rect">
            <a:avLst/>
          </a:prstGeom>
          <a:ln w="12700">
            <a:miter lim="400000"/>
          </a:ln>
        </p:spPr>
      </p:pic>
    </p:spTree>
    <p:extLst>
      <p:ext uri="{BB962C8B-B14F-4D97-AF65-F5344CB8AC3E}">
        <p14:creationId xmlns:p14="http://schemas.microsoft.com/office/powerpoint/2010/main" val="10772887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16"/>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animBg="1"/>
      <p:bldP spid="15" grpId="0" animBg="1"/>
      <p:bldP spid="16" grpId="0"/>
      <p:bldP spid="16" grpId="1"/>
      <p:bldP spid="17" grpId="0"/>
      <p:bldP spid="17" grpId="1"/>
      <p:bldP spid="21" grpId="0"/>
      <p:bldP spid="22" grpId="0"/>
      <p:bldP spid="23"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LS05 Teacher </a:t>
            </a:r>
            <a:r>
              <a:rPr lang="en-US" sz="2400" dirty="0">
                <a:solidFill>
                  <a:schemeClr val="bg1"/>
                </a:solidFill>
                <a:latin typeface="Arial" panose="020B0604020202020204" pitchFamily="34" charset="0"/>
                <a:cs typeface="Arial" panose="020B0604020202020204" pitchFamily="34" charset="0"/>
              </a:rPr>
              <a:t>Resource: </a:t>
            </a:r>
            <a:r>
              <a:rPr lang="en-US" sz="2400" dirty="0" smtClean="0">
                <a:solidFill>
                  <a:schemeClr val="bg1"/>
                </a:solidFill>
                <a:latin typeface="Arial" panose="020B0604020202020204" pitchFamily="34" charset="0"/>
                <a:cs typeface="Arial" panose="020B0604020202020204" pitchFamily="34" charset="0"/>
              </a:rPr>
              <a:t>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smtClean="0">
                <a:solidFill>
                  <a:srgbClr val="583F34"/>
                </a:solidFill>
              </a:rPr>
              <a:t>What did we figure out? </a:t>
            </a:r>
            <a:endParaRPr lang="en-US" sz="2000" b="1" dirty="0">
              <a:solidFill>
                <a:srgbClr val="583F34"/>
              </a:solidFill>
            </a:endParaRPr>
          </a:p>
          <a:p>
            <a:pPr marL="0" indent="0">
              <a:spcBef>
                <a:spcPts val="0"/>
              </a:spcBef>
              <a:spcAft>
                <a:spcPts val="600"/>
              </a:spcAft>
              <a:buNone/>
            </a:pPr>
            <a:r>
              <a:rPr lang="en-US" sz="1800" dirty="0">
                <a:solidFill>
                  <a:srgbClr val="583F34"/>
                </a:solidFill>
                <a:cs typeface="Arial" panose="020B0604020202020204" pitchFamily="34" charset="0"/>
              </a:rPr>
              <a:t>Photosynthesis requires energy, specifically the energy in sunlight. The sun’s energy is used to rearrange low energy reactants into high energy products.</a:t>
            </a:r>
            <a:endParaRPr lang="en-US" sz="1800"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P</a:t>
            </a:r>
            <a:r>
              <a:rPr lang="en-US" sz="1600" b="1" dirty="0" smtClean="0">
                <a:solidFill>
                  <a:srgbClr val="583F34"/>
                </a:solidFill>
              </a:rPr>
              <a:t> LS06 Teacher Reflection Notes:</a:t>
            </a:r>
          </a:p>
          <a:p>
            <a:pPr marL="0" indent="0">
              <a:buNone/>
            </a:pPr>
            <a:endParaRPr lang="en-US" sz="1600" dirty="0" smtClean="0">
              <a:solidFill>
                <a:srgbClr val="583F34"/>
              </a:solidFill>
            </a:endParaRPr>
          </a:p>
          <a:p>
            <a:pPr marL="0" indent="0">
              <a:buNone/>
            </a:pPr>
            <a:r>
              <a:rPr lang="en-US" sz="1600" i="1" dirty="0" smtClean="0">
                <a:solidFill>
                  <a:srgbClr val="583F34"/>
                </a:solidFill>
              </a:rPr>
              <a:t>Things that went well…</a:t>
            </a:r>
          </a:p>
          <a:p>
            <a:pPr marL="0" indent="0">
              <a:buNone/>
            </a:pPr>
            <a:endParaRPr lang="en-US" sz="1600" i="1" dirty="0" smtClean="0">
              <a:solidFill>
                <a:srgbClr val="583F34"/>
              </a:solidFill>
            </a:endParaRPr>
          </a:p>
          <a:p>
            <a:pPr marL="0" indent="0">
              <a:buNone/>
            </a:pPr>
            <a:r>
              <a:rPr lang="en-US" sz="1600" i="1" dirty="0" smtClean="0">
                <a:solidFill>
                  <a:srgbClr val="583F34"/>
                </a:solidFill>
              </a:rPr>
              <a:t>Things I would change…</a:t>
            </a:r>
          </a:p>
          <a:p>
            <a:pPr marL="0" indent="0">
              <a:buNone/>
            </a:pPr>
            <a:endParaRPr lang="en-US" sz="1600" i="1" dirty="0" smtClean="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13" name="Group 12"/>
          <p:cNvGrpSpPr/>
          <p:nvPr/>
        </p:nvGrpSpPr>
        <p:grpSpPr>
          <a:xfrm>
            <a:off x="6277786" y="715136"/>
            <a:ext cx="2571024" cy="2190241"/>
            <a:chOff x="1029484" y="1311626"/>
            <a:chExt cx="2571024" cy="2190241"/>
          </a:xfrm>
          <a:noFill/>
        </p:grpSpPr>
        <p:sp>
          <p:nvSpPr>
            <p:cNvPr id="15" name="Triangle 29"/>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7" name="Rectangle 16"/>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18" name="Rectangle 17"/>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19" name="Rectangle 18"/>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
        <p:nvSpPr>
          <p:cNvPr id="20" name="Oval 19"/>
          <p:cNvSpPr/>
          <p:nvPr/>
        </p:nvSpPr>
        <p:spPr>
          <a:xfrm>
            <a:off x="7279326" y="685800"/>
            <a:ext cx="466455" cy="466455"/>
          </a:xfrm>
          <a:prstGeom prst="ellipse">
            <a:avLst/>
          </a:prstGeom>
          <a:noFill/>
          <a:ln w="19050">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429566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LS06 Teacher </a:t>
            </a:r>
            <a:r>
              <a:rPr lang="en-US" sz="2400" dirty="0">
                <a:solidFill>
                  <a:schemeClr val="bg1"/>
                </a:solidFill>
                <a:latin typeface="Arial" panose="020B0604020202020204" pitchFamily="34" charset="0"/>
                <a:cs typeface="Arial" panose="020B0604020202020204" pitchFamily="34" charset="0"/>
              </a:rPr>
              <a:t>Resource: Learning Segment </a:t>
            </a:r>
            <a:r>
              <a:rPr lang="en-US" sz="2400" dirty="0" smtClean="0">
                <a:solidFill>
                  <a:schemeClr val="bg1"/>
                </a:solidFill>
                <a:latin typeface="Arial" panose="020B0604020202020204" pitchFamily="34" charset="0"/>
                <a:cs typeface="Arial" panose="020B0604020202020204" pitchFamily="34" charset="0"/>
              </a:rPr>
              <a:t>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None/>
            </a:pPr>
            <a:r>
              <a:rPr lang="en-US" sz="1600" b="1" dirty="0">
                <a:solidFill>
                  <a:srgbClr val="583F34"/>
                </a:solidFill>
              </a:rPr>
              <a:t>M</a:t>
            </a:r>
            <a:r>
              <a:rPr lang="en-US" sz="1600" b="1" dirty="0" smtClean="0">
                <a:solidFill>
                  <a:srgbClr val="583F34"/>
                </a:solidFill>
              </a:rPr>
              <a:t>: </a:t>
            </a:r>
            <a:r>
              <a:rPr lang="en-US" sz="1600" b="1" dirty="0">
                <a:solidFill>
                  <a:srgbClr val="583F34"/>
                </a:solidFill>
                <a:latin typeface="Arial" panose="020B0604020202020204" pitchFamily="34" charset="0"/>
                <a:cs typeface="Arial" panose="020B0604020202020204" pitchFamily="34" charset="0"/>
                <a:sym typeface="Wingdings" panose="05000000000000000000" pitchFamily="2" charset="2"/>
              </a:rPr>
              <a:t>We know the products of photosynthesis are glucose and O2, and we know that one of the reactants is CO2. Now we reason about the other reactant and complete the equation.</a:t>
            </a:r>
            <a:endParaRPr lang="en-US" sz="1400" b="1" dirty="0">
              <a:solidFill>
                <a:srgbClr val="583F34"/>
              </a:solidFill>
              <a:latin typeface="Arial" panose="020B0604020202020204" pitchFamily="34" charset="0"/>
              <a:cs typeface="Arial" panose="020B0604020202020204" pitchFamily="34" charset="0"/>
            </a:endParaRPr>
          </a:p>
        </p:txBody>
      </p:sp>
      <p:sp>
        <p:nvSpPr>
          <p:cNvPr id="31" name="TextBox 30"/>
          <p:cNvSpPr txBox="1"/>
          <p:nvPr/>
        </p:nvSpPr>
        <p:spPr>
          <a:xfrm>
            <a:off x="3022333" y="1089944"/>
            <a:ext cx="5998245" cy="369332"/>
          </a:xfrm>
          <a:prstGeom prst="rect">
            <a:avLst/>
          </a:prstGeom>
          <a:noFill/>
        </p:spPr>
        <p:txBody>
          <a:bodyPr wrap="square" rtlCol="0">
            <a:spAutoFit/>
          </a:bodyPr>
          <a:lstStyle/>
          <a:p>
            <a:r>
              <a:rPr lang="en-US" dirty="0" smtClean="0">
                <a:solidFill>
                  <a:srgbClr val="583F34"/>
                </a:solidFill>
              </a:rPr>
              <a:t>Time: 20 minutes</a:t>
            </a:r>
          </a:p>
        </p:txBody>
      </p:sp>
      <p:sp>
        <p:nvSpPr>
          <p:cNvPr id="2" name="Rectangle 1"/>
          <p:cNvSpPr/>
          <p:nvPr/>
        </p:nvSpPr>
        <p:spPr>
          <a:xfrm>
            <a:off x="282908" y="3454961"/>
            <a:ext cx="3831892" cy="2800767"/>
          </a:xfrm>
          <a:prstGeom prst="rect">
            <a:avLst/>
          </a:prstGeom>
        </p:spPr>
        <p:txBody>
          <a:bodyPr wrap="square">
            <a:spAutoFit/>
          </a:bodyPr>
          <a:lstStyle/>
          <a:p>
            <a:r>
              <a:rPr lang="en-US" sz="1600" i="1" u="sng" dirty="0" smtClean="0">
                <a:solidFill>
                  <a:srgbClr val="583F34"/>
                </a:solidFill>
              </a:rPr>
              <a:t>Resources you </a:t>
            </a:r>
            <a:r>
              <a:rPr lang="en-US" sz="1600" i="1" u="sng" dirty="0">
                <a:solidFill>
                  <a:srgbClr val="583F34"/>
                </a:solidFill>
              </a:rPr>
              <a:t>will need:</a:t>
            </a:r>
          </a:p>
          <a:p>
            <a:r>
              <a:rPr lang="en-US" sz="1600" dirty="0">
                <a:solidFill>
                  <a:srgbClr val="583F34"/>
                </a:solidFill>
                <a:cs typeface="Arial" panose="020B0604020202020204" pitchFamily="34" charset="0"/>
              </a:rPr>
              <a:t>Photosynthesis Doodle Ecosphere </a:t>
            </a:r>
            <a:r>
              <a:rPr lang="en-US" sz="1600" dirty="0" smtClean="0">
                <a:solidFill>
                  <a:srgbClr val="583F34"/>
                </a:solidFill>
                <a:cs typeface="Arial" panose="020B0604020202020204" pitchFamily="34" charset="0"/>
              </a:rPr>
              <a:t>Motivated</a:t>
            </a:r>
            <a:endParaRPr lang="en-US" sz="1600" dirty="0">
              <a:solidFill>
                <a:srgbClr val="583F34"/>
              </a:solidFill>
              <a:cs typeface="Arial" panose="020B0604020202020204" pitchFamily="34" charset="0"/>
            </a:endParaRPr>
          </a:p>
          <a:p>
            <a:r>
              <a:rPr lang="en-US" sz="1600" dirty="0" smtClean="0">
                <a:solidFill>
                  <a:srgbClr val="583F34"/>
                </a:solidFill>
                <a:cs typeface="Arial" panose="020B0604020202020204" pitchFamily="34" charset="0"/>
              </a:rPr>
              <a:t>or </a:t>
            </a:r>
            <a:endParaRPr lang="en-US" sz="1600" dirty="0">
              <a:solidFill>
                <a:srgbClr val="583F34"/>
              </a:solidFill>
              <a:cs typeface="Arial" panose="020B0604020202020204" pitchFamily="34" charset="0"/>
            </a:endParaRPr>
          </a:p>
          <a:p>
            <a:r>
              <a:rPr lang="en-US" sz="1600" dirty="0">
                <a:solidFill>
                  <a:srgbClr val="583F34"/>
                </a:solidFill>
                <a:cs typeface="Arial" panose="020B0604020202020204" pitchFamily="34" charset="0"/>
              </a:rPr>
              <a:t>Photosynthesis Doodle Parking Lot Motivated</a:t>
            </a:r>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endParaRPr lang="en-US" sz="1600" dirty="0" smtClean="0">
              <a:solidFill>
                <a:srgbClr val="583F34"/>
              </a:solidFill>
            </a:endParaRPr>
          </a:p>
          <a:p>
            <a:endParaRPr lang="en-US" sz="1600" dirty="0">
              <a:solidFill>
                <a:srgbClr val="583F34"/>
              </a:solidFill>
            </a:endParaRPr>
          </a:p>
          <a:p>
            <a:r>
              <a:rPr lang="en-US" sz="1600" i="1" u="sng" dirty="0" smtClean="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rPr>
              <a:t>Notes and Details:</a:t>
            </a:r>
          </a:p>
          <a:p>
            <a:pPr marL="0" indent="0">
              <a:buNone/>
            </a:pPr>
            <a:r>
              <a:rPr lang="en-US" sz="1600" dirty="0">
                <a:solidFill>
                  <a:srgbClr val="583F34"/>
                </a:solidFill>
              </a:rPr>
              <a:t>Students speculate about the remaining unidentified reactant (water) on doodle sheets, pair/share, then share out. Usually this goes quickly for several reasons: 1) students know that plants need water, and 2) they reason (due to conservation of matter) that the remaining reactant must contain hydrogen. </a:t>
            </a:r>
            <a:endParaRPr lang="en-US" sz="1600" dirty="0" smtClean="0">
              <a:solidFill>
                <a:srgbClr val="583F34"/>
              </a:solidFill>
            </a:endParaRPr>
          </a:p>
          <a:p>
            <a:pPr marL="0" indent="0">
              <a:buNone/>
            </a:pPr>
            <a:endParaRPr lang="en-US" sz="1600" dirty="0">
              <a:solidFill>
                <a:srgbClr val="583F34"/>
              </a:solidFill>
            </a:endParaRPr>
          </a:p>
          <a:p>
            <a:pPr marL="0" indent="0">
              <a:buNone/>
            </a:pPr>
            <a:r>
              <a:rPr lang="en-US" sz="1600" dirty="0">
                <a:solidFill>
                  <a:srgbClr val="583F34"/>
                </a:solidFill>
              </a:rPr>
              <a:t>	</a:t>
            </a:r>
            <a:r>
              <a:rPr lang="en-US" sz="1600" dirty="0" smtClean="0">
                <a:solidFill>
                  <a:srgbClr val="583F34"/>
                </a:solidFill>
              </a:rPr>
              <a:t>			&lt;continued on next slide&gt;</a:t>
            </a:r>
            <a:endParaRPr lang="en-US" sz="1600" dirty="0">
              <a:solidFill>
                <a:srgbClr val="583F34"/>
              </a:solidFill>
            </a:endParaRPr>
          </a:p>
        </p:txBody>
      </p:sp>
      <p:grpSp>
        <p:nvGrpSpPr>
          <p:cNvPr id="15" name="Group 14"/>
          <p:cNvGrpSpPr/>
          <p:nvPr/>
        </p:nvGrpSpPr>
        <p:grpSpPr>
          <a:xfrm>
            <a:off x="451309" y="962448"/>
            <a:ext cx="2571024" cy="2190241"/>
            <a:chOff x="1029484" y="1311626"/>
            <a:chExt cx="2571024" cy="2190241"/>
          </a:xfrm>
          <a:noFill/>
        </p:grpSpPr>
        <p:sp>
          <p:nvSpPr>
            <p:cNvPr id="17" name="Triangle 16"/>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8" name="Rectangle 17"/>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19" name="Rectangle 18"/>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0" name="Rectangle 19"/>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grpSp>
        <p:nvGrpSpPr>
          <p:cNvPr id="22" name="Group 21"/>
          <p:cNvGrpSpPr/>
          <p:nvPr/>
        </p:nvGrpSpPr>
        <p:grpSpPr>
          <a:xfrm>
            <a:off x="451309" y="957643"/>
            <a:ext cx="2571024" cy="2190241"/>
            <a:chOff x="1029484" y="1311626"/>
            <a:chExt cx="2571024" cy="2190241"/>
          </a:xfrm>
          <a:noFill/>
        </p:grpSpPr>
        <p:sp>
          <p:nvSpPr>
            <p:cNvPr id="25" name="Rectangle 24"/>
            <p:cNvSpPr/>
            <p:nvPr/>
          </p:nvSpPr>
          <p:spPr>
            <a:xfrm>
              <a:off x="2065319" y="1311626"/>
              <a:ext cx="404278" cy="400110"/>
            </a:xfrm>
            <a:prstGeom prst="rect">
              <a:avLst/>
            </a:prstGeom>
            <a:grpFill/>
            <a:ln>
              <a:noFill/>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M</a:t>
              </a:r>
            </a:p>
          </p:txBody>
        </p:sp>
        <p:sp>
          <p:nvSpPr>
            <p:cNvPr id="26" name="Rectangle 25"/>
            <p:cNvSpPr/>
            <p:nvPr/>
          </p:nvSpPr>
          <p:spPr>
            <a:xfrm>
              <a:off x="1029484" y="3101757"/>
              <a:ext cx="317716" cy="400110"/>
            </a:xfrm>
            <a:prstGeom prst="rect">
              <a:avLst/>
            </a:prstGeom>
            <a:grpFill/>
            <a:ln>
              <a:noFill/>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P</a:t>
              </a:r>
            </a:p>
          </p:txBody>
        </p:sp>
        <p:sp>
          <p:nvSpPr>
            <p:cNvPr id="27" name="Rectangle 26"/>
            <p:cNvSpPr/>
            <p:nvPr/>
          </p:nvSpPr>
          <p:spPr>
            <a:xfrm>
              <a:off x="3074737" y="3101756"/>
              <a:ext cx="525771" cy="400110"/>
            </a:xfrm>
            <a:prstGeom prst="rect">
              <a:avLst/>
            </a:prstGeom>
            <a:grpFill/>
            <a:ln>
              <a:no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Q</a:t>
              </a:r>
            </a:p>
          </p:txBody>
        </p:sp>
      </p:grpSp>
      <p:grpSp>
        <p:nvGrpSpPr>
          <p:cNvPr id="29" name="Group 28"/>
          <p:cNvGrpSpPr/>
          <p:nvPr/>
        </p:nvGrpSpPr>
        <p:grpSpPr>
          <a:xfrm>
            <a:off x="451309" y="969517"/>
            <a:ext cx="2571024" cy="2190241"/>
            <a:chOff x="1029484" y="1311626"/>
            <a:chExt cx="2571024" cy="2190241"/>
          </a:xfrm>
          <a:noFill/>
        </p:grpSpPr>
        <p:sp>
          <p:nvSpPr>
            <p:cNvPr id="30" name="Triangle 29"/>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32" name="Rectangle 31"/>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33" name="Rectangle 32"/>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34" name="Rectangle 33"/>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
        <p:nvSpPr>
          <p:cNvPr id="35" name="Oval 34"/>
          <p:cNvSpPr/>
          <p:nvPr/>
        </p:nvSpPr>
        <p:spPr>
          <a:xfrm>
            <a:off x="1452849" y="940181"/>
            <a:ext cx="466455" cy="466455"/>
          </a:xfrm>
          <a:prstGeom prst="ellipse">
            <a:avLst/>
          </a:prstGeom>
          <a:noFill/>
          <a:ln w="19050">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494075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LS06 </a:t>
            </a:r>
            <a:r>
              <a:rPr lang="en-US" sz="2400" dirty="0">
                <a:solidFill>
                  <a:schemeClr val="bg1"/>
                </a:solidFill>
              </a:rPr>
              <a:t>Teacher Resource: </a:t>
            </a:r>
            <a:r>
              <a:rPr lang="en-US" sz="2400" dirty="0" smtClean="0">
                <a:solidFill>
                  <a:schemeClr val="bg1"/>
                </a:solidFill>
              </a:rPr>
              <a:t>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smtClean="0">
                <a:solidFill>
                  <a:srgbClr val="583F34"/>
                </a:solidFill>
              </a:rPr>
              <a:t>Notes and Details (continued):</a:t>
            </a:r>
          </a:p>
          <a:p>
            <a:pPr marL="0" lvl="0" indent="0">
              <a:buNone/>
            </a:pPr>
            <a:r>
              <a:rPr lang="en-US" sz="1600" dirty="0" smtClean="0">
                <a:solidFill>
                  <a:srgbClr val="583F34"/>
                </a:solidFill>
              </a:rPr>
              <a:t>Once </a:t>
            </a:r>
            <a:r>
              <a:rPr lang="en-US" sz="1600" dirty="0">
                <a:solidFill>
                  <a:srgbClr val="583F34"/>
                </a:solidFill>
              </a:rPr>
              <a:t>we have the complete reaction for photosynthesis we ask students to compare/contrast it to cell respiration on doodle sheets. Let them figure it out! Most students notice that they are the reverse of one another –  the products of photosynthesis are the reactants of cell respiration and vice versa. We also invoke conservation of energy and ask students to trace the energy used by organisms (ATP) back to its origin. Most students are able to recognize that it all starts with the sun.</a:t>
            </a:r>
          </a:p>
        </p:txBody>
      </p:sp>
    </p:spTree>
    <p:extLst>
      <p:ext uri="{BB962C8B-B14F-4D97-AF65-F5344CB8AC3E}">
        <p14:creationId xmlns:p14="http://schemas.microsoft.com/office/powerpoint/2010/main" val="231339641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838200" y="-1143000"/>
            <a:ext cx="7047384" cy="5916648"/>
          </a:xfrm>
        </p:spPr>
      </p:pic>
      <p:cxnSp>
        <p:nvCxnSpPr>
          <p:cNvPr id="8" name="Straight Arrow Connector 7"/>
          <p:cNvCxnSpPr/>
          <p:nvPr/>
        </p:nvCxnSpPr>
        <p:spPr>
          <a:xfrm>
            <a:off x="3733800" y="1255536"/>
            <a:ext cx="1219200" cy="990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733800" y="3160536"/>
            <a:ext cx="1095850" cy="1066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ight Arrow 13"/>
          <p:cNvSpPr/>
          <p:nvPr/>
        </p:nvSpPr>
        <p:spPr>
          <a:xfrm>
            <a:off x="4443976" y="1560336"/>
            <a:ext cx="813824"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886200" y="3389136"/>
            <a:ext cx="551501"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514537" y="886204"/>
            <a:ext cx="1981200" cy="369332"/>
          </a:xfrm>
          <a:prstGeom prst="rect">
            <a:avLst/>
          </a:prstGeom>
          <a:noFill/>
        </p:spPr>
        <p:txBody>
          <a:bodyPr wrap="square" rtlCol="0">
            <a:spAutoFit/>
          </a:bodyPr>
          <a:lstStyle/>
          <a:p>
            <a:r>
              <a:rPr lang="en-US" b="1" dirty="0" smtClean="0"/>
              <a:t>C</a:t>
            </a:r>
            <a:r>
              <a:rPr lang="en-US" b="1" baseline="-25000" dirty="0" smtClean="0"/>
              <a:t>6</a:t>
            </a:r>
            <a:r>
              <a:rPr lang="en-US" b="1" dirty="0" smtClean="0"/>
              <a:t>H</a:t>
            </a:r>
            <a:r>
              <a:rPr lang="en-US" b="1" baseline="-25000" dirty="0" smtClean="0"/>
              <a:t>12</a:t>
            </a:r>
            <a:r>
              <a:rPr lang="en-US" b="1" dirty="0" smtClean="0"/>
              <a:t>O</a:t>
            </a:r>
            <a:r>
              <a:rPr lang="en-US" b="1" baseline="-25000" dirty="0" smtClean="0"/>
              <a:t>6 </a:t>
            </a:r>
            <a:r>
              <a:rPr lang="en-US" b="1" dirty="0" smtClean="0"/>
              <a:t>+ O</a:t>
            </a:r>
            <a:r>
              <a:rPr lang="en-US" b="1" baseline="-25000" dirty="0" smtClean="0"/>
              <a:t>2</a:t>
            </a:r>
            <a:endParaRPr lang="en-US" b="1" baseline="-25000" dirty="0"/>
          </a:p>
        </p:txBody>
      </p:sp>
      <p:sp>
        <p:nvSpPr>
          <p:cNvPr id="22" name="TextBox 21"/>
          <p:cNvSpPr txBox="1"/>
          <p:nvPr/>
        </p:nvSpPr>
        <p:spPr>
          <a:xfrm>
            <a:off x="4850888" y="1839291"/>
            <a:ext cx="1703847" cy="646331"/>
          </a:xfrm>
          <a:prstGeom prst="rect">
            <a:avLst/>
          </a:prstGeom>
          <a:noFill/>
        </p:spPr>
        <p:txBody>
          <a:bodyPr wrap="square" rtlCol="0">
            <a:spAutoFit/>
          </a:bodyPr>
          <a:lstStyle/>
          <a:p>
            <a:r>
              <a:rPr lang="en-US" b="1" dirty="0" smtClean="0"/>
              <a:t>CO</a:t>
            </a:r>
            <a:r>
              <a:rPr lang="en-US" b="1" baseline="-25000" dirty="0" smtClean="0"/>
              <a:t>2</a:t>
            </a:r>
            <a:r>
              <a:rPr lang="en-US" b="1" dirty="0" smtClean="0"/>
              <a:t> + H</a:t>
            </a:r>
            <a:r>
              <a:rPr lang="en-US" b="1" baseline="-25000" dirty="0" smtClean="0"/>
              <a:t>2</a:t>
            </a:r>
            <a:r>
              <a:rPr lang="en-US" b="1" dirty="0" smtClean="0"/>
              <a:t>O</a:t>
            </a:r>
            <a:endParaRPr lang="en-US" b="1" baseline="-25000" dirty="0" smtClean="0"/>
          </a:p>
          <a:p>
            <a:endParaRPr lang="en-US" dirty="0"/>
          </a:p>
        </p:txBody>
      </p:sp>
      <p:sp>
        <p:nvSpPr>
          <p:cNvPr id="23" name="TextBox 22"/>
          <p:cNvSpPr txBox="1"/>
          <p:nvPr/>
        </p:nvSpPr>
        <p:spPr>
          <a:xfrm>
            <a:off x="5334000" y="1255536"/>
            <a:ext cx="1446265" cy="523220"/>
          </a:xfrm>
          <a:prstGeom prst="rect">
            <a:avLst/>
          </a:prstGeom>
          <a:noFill/>
        </p:spPr>
        <p:txBody>
          <a:bodyPr wrap="square" rtlCol="0">
            <a:spAutoFit/>
          </a:bodyPr>
          <a:lstStyle/>
          <a:p>
            <a:r>
              <a:rPr lang="en-US" sz="2800" b="1" dirty="0" smtClean="0">
                <a:solidFill>
                  <a:srgbClr val="FF0000"/>
                </a:solidFill>
              </a:rPr>
              <a:t>(ATP!)</a:t>
            </a:r>
            <a:endParaRPr lang="en-US" sz="2800" b="1" dirty="0">
              <a:solidFill>
                <a:srgbClr val="FF0000"/>
              </a:solidFill>
            </a:endParaRPr>
          </a:p>
        </p:txBody>
      </p:sp>
      <p:pic>
        <p:nvPicPr>
          <p:cNvPr id="18" name="Picture 17" descr="sun-wearing-sunglasses.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90800" y="2286000"/>
            <a:ext cx="762000" cy="762000"/>
          </a:xfrm>
          <a:prstGeom prst="rect">
            <a:avLst/>
          </a:prstGeom>
        </p:spPr>
      </p:pic>
      <p:sp>
        <p:nvSpPr>
          <p:cNvPr id="3" name="TextBox 2"/>
          <p:cNvSpPr txBox="1"/>
          <p:nvPr/>
        </p:nvSpPr>
        <p:spPr>
          <a:xfrm>
            <a:off x="2362200" y="2895600"/>
            <a:ext cx="1524000" cy="707886"/>
          </a:xfrm>
          <a:prstGeom prst="rect">
            <a:avLst/>
          </a:prstGeom>
          <a:noFill/>
        </p:spPr>
        <p:txBody>
          <a:bodyPr wrap="square" rtlCol="0">
            <a:spAutoFit/>
          </a:bodyPr>
          <a:lstStyle/>
          <a:p>
            <a:r>
              <a:rPr lang="en-US" sz="4000" b="1" dirty="0" smtClean="0">
                <a:solidFill>
                  <a:srgbClr val="FFB017"/>
                </a:solidFill>
              </a:rPr>
              <a:t>LIGHT</a:t>
            </a:r>
            <a:endParaRPr lang="en-US" sz="4000" b="1" dirty="0">
              <a:solidFill>
                <a:srgbClr val="FFB017"/>
              </a:solidFill>
            </a:endParaRPr>
          </a:p>
        </p:txBody>
      </p:sp>
      <p:sp>
        <p:nvSpPr>
          <p:cNvPr id="13" name="TextBox 12"/>
          <p:cNvSpPr txBox="1"/>
          <p:nvPr/>
        </p:nvSpPr>
        <p:spPr>
          <a:xfrm>
            <a:off x="2209800" y="3429000"/>
            <a:ext cx="1524000" cy="523220"/>
          </a:xfrm>
          <a:prstGeom prst="rect">
            <a:avLst/>
          </a:prstGeom>
          <a:noFill/>
        </p:spPr>
        <p:txBody>
          <a:bodyPr wrap="square" rtlCol="0">
            <a:spAutoFit/>
          </a:bodyPr>
          <a:lstStyle/>
          <a:p>
            <a:r>
              <a:rPr lang="en-US" sz="2800" b="1" dirty="0"/>
              <a:t>CO</a:t>
            </a:r>
            <a:r>
              <a:rPr lang="en-US" sz="2800" b="1" baseline="-25000" dirty="0"/>
              <a:t>2</a:t>
            </a:r>
            <a:r>
              <a:rPr lang="en-US" b="1" dirty="0"/>
              <a:t> </a:t>
            </a:r>
            <a:endParaRPr lang="en-US" dirty="0"/>
          </a:p>
        </p:txBody>
      </p:sp>
      <p:sp>
        <p:nvSpPr>
          <p:cNvPr id="20" name="TextBox 19"/>
          <p:cNvSpPr txBox="1"/>
          <p:nvPr/>
        </p:nvSpPr>
        <p:spPr>
          <a:xfrm>
            <a:off x="6858000" y="2474736"/>
            <a:ext cx="1828800" cy="923330"/>
          </a:xfrm>
          <a:prstGeom prst="rect">
            <a:avLst/>
          </a:prstGeom>
          <a:noFill/>
        </p:spPr>
        <p:txBody>
          <a:bodyPr wrap="square" rtlCol="0">
            <a:spAutoFit/>
          </a:bodyPr>
          <a:lstStyle/>
          <a:p>
            <a:r>
              <a:rPr lang="en-US" b="1" dirty="0" smtClean="0"/>
              <a:t>These have lots of potential energy!</a:t>
            </a:r>
            <a:endParaRPr lang="en-US" b="1" dirty="0"/>
          </a:p>
        </p:txBody>
      </p:sp>
      <p:cxnSp>
        <p:nvCxnSpPr>
          <p:cNvPr id="27" name="Straight Arrow Connector 26"/>
          <p:cNvCxnSpPr/>
          <p:nvPr/>
        </p:nvCxnSpPr>
        <p:spPr>
          <a:xfrm flipH="1">
            <a:off x="6477000" y="2779536"/>
            <a:ext cx="304800"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4572000" y="2286000"/>
            <a:ext cx="1981200" cy="738664"/>
          </a:xfrm>
          <a:prstGeom prst="rect">
            <a:avLst/>
          </a:prstGeom>
          <a:noFill/>
        </p:spPr>
        <p:txBody>
          <a:bodyPr wrap="square" rtlCol="0">
            <a:spAutoFit/>
          </a:bodyPr>
          <a:lstStyle/>
          <a:p>
            <a:r>
              <a:rPr lang="en-US" sz="2400" b="1" dirty="0"/>
              <a:t>C</a:t>
            </a:r>
            <a:r>
              <a:rPr lang="en-US" sz="2400" b="1" baseline="-25000" dirty="0"/>
              <a:t>6</a:t>
            </a:r>
            <a:r>
              <a:rPr lang="en-US" sz="2400" b="1" dirty="0"/>
              <a:t>H</a:t>
            </a:r>
            <a:r>
              <a:rPr lang="en-US" sz="2400" b="1" baseline="-25000" dirty="0"/>
              <a:t>12</a:t>
            </a:r>
            <a:r>
              <a:rPr lang="en-US" sz="2400" b="1" dirty="0"/>
              <a:t>O</a:t>
            </a:r>
            <a:r>
              <a:rPr lang="en-US" sz="2400" b="1" baseline="-25000" dirty="0"/>
              <a:t>6 </a:t>
            </a:r>
            <a:r>
              <a:rPr lang="en-US" sz="2400" b="1" dirty="0"/>
              <a:t>+ O</a:t>
            </a:r>
            <a:r>
              <a:rPr lang="en-US" sz="2400" b="1" baseline="-25000" dirty="0"/>
              <a:t>2</a:t>
            </a:r>
          </a:p>
          <a:p>
            <a:endParaRPr lang="en-US" dirty="0"/>
          </a:p>
        </p:txBody>
      </p:sp>
      <p:sp>
        <p:nvSpPr>
          <p:cNvPr id="12" name="TextBox 11"/>
          <p:cNvSpPr txBox="1"/>
          <p:nvPr/>
        </p:nvSpPr>
        <p:spPr>
          <a:xfrm>
            <a:off x="1905000" y="4572000"/>
            <a:ext cx="3733800" cy="523220"/>
          </a:xfrm>
          <a:prstGeom prst="rect">
            <a:avLst/>
          </a:prstGeom>
          <a:noFill/>
        </p:spPr>
        <p:txBody>
          <a:bodyPr wrap="square" rtlCol="0">
            <a:spAutoFit/>
          </a:bodyPr>
          <a:lstStyle/>
          <a:p>
            <a:r>
              <a:rPr lang="en-US" sz="2800" b="1" i="1" dirty="0" smtClean="0">
                <a:solidFill>
                  <a:srgbClr val="007033"/>
                </a:solidFill>
                <a:latin typeface="Cambria" pitchFamily="18" charset="0"/>
              </a:rPr>
              <a:t>Can we stop here??</a:t>
            </a:r>
            <a:endParaRPr lang="en-US" sz="2800" b="1" i="1" dirty="0">
              <a:solidFill>
                <a:srgbClr val="007033"/>
              </a:solidFill>
              <a:latin typeface="Cambria" pitchFamily="18" charset="0"/>
            </a:endParaRPr>
          </a:p>
        </p:txBody>
      </p:sp>
      <p:sp>
        <p:nvSpPr>
          <p:cNvPr id="16" name="TextBox 15"/>
          <p:cNvSpPr txBox="1"/>
          <p:nvPr/>
        </p:nvSpPr>
        <p:spPr>
          <a:xfrm>
            <a:off x="7162800" y="5827536"/>
            <a:ext cx="184666" cy="369332"/>
          </a:xfrm>
          <a:prstGeom prst="rect">
            <a:avLst/>
          </a:prstGeom>
          <a:noFill/>
        </p:spPr>
        <p:txBody>
          <a:bodyPr wrap="none" rtlCol="0">
            <a:spAutoFit/>
          </a:bodyPr>
          <a:lstStyle/>
          <a:p>
            <a:endParaRPr lang="en-US" dirty="0"/>
          </a:p>
        </p:txBody>
      </p:sp>
      <p:sp>
        <p:nvSpPr>
          <p:cNvPr id="7" name="TextBox 6"/>
          <p:cNvSpPr txBox="1"/>
          <p:nvPr/>
        </p:nvSpPr>
        <p:spPr>
          <a:xfrm>
            <a:off x="2971800" y="3505200"/>
            <a:ext cx="877163" cy="738664"/>
          </a:xfrm>
          <a:prstGeom prst="rect">
            <a:avLst/>
          </a:prstGeom>
          <a:noFill/>
        </p:spPr>
        <p:txBody>
          <a:bodyPr wrap="none" rtlCol="0">
            <a:spAutoFit/>
          </a:bodyPr>
          <a:lstStyle/>
          <a:p>
            <a:r>
              <a:rPr lang="en-US" sz="2000" b="1" dirty="0" smtClean="0"/>
              <a:t>+ </a:t>
            </a:r>
            <a:r>
              <a:rPr lang="en-US" sz="2400" b="1" dirty="0" smtClean="0"/>
              <a:t>H</a:t>
            </a:r>
            <a:r>
              <a:rPr lang="en-US" sz="2400" b="1" baseline="-25000" dirty="0" smtClean="0"/>
              <a:t>2</a:t>
            </a:r>
            <a:r>
              <a:rPr lang="en-US" sz="2400" b="1" dirty="0" smtClean="0"/>
              <a:t>O</a:t>
            </a:r>
            <a:endParaRPr lang="en-US" sz="2400" b="1" baseline="-25000" dirty="0"/>
          </a:p>
          <a:p>
            <a:endParaRPr lang="en-US" dirty="0"/>
          </a:p>
        </p:txBody>
      </p:sp>
      <p:sp>
        <p:nvSpPr>
          <p:cNvPr id="2" name="Rectangle 1"/>
          <p:cNvSpPr/>
          <p:nvPr/>
        </p:nvSpPr>
        <p:spPr>
          <a:xfrm>
            <a:off x="685800" y="-1981200"/>
            <a:ext cx="8077200" cy="419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2438400" y="36336"/>
            <a:ext cx="3810000" cy="646331"/>
          </a:xfrm>
          <a:prstGeom prst="rect">
            <a:avLst/>
          </a:prstGeom>
          <a:noFill/>
        </p:spPr>
        <p:txBody>
          <a:bodyPr wrap="square" rtlCol="0">
            <a:spAutoFit/>
          </a:bodyPr>
          <a:lstStyle/>
          <a:p>
            <a:r>
              <a:rPr lang="en-US" sz="3600" b="1" dirty="0" smtClean="0"/>
              <a:t>PHOTOSYNTHESIS</a:t>
            </a:r>
            <a:endParaRPr lang="en-US" sz="3600" b="1" dirty="0"/>
          </a:p>
        </p:txBody>
      </p:sp>
      <p:sp>
        <p:nvSpPr>
          <p:cNvPr id="24" name="TextBox 23"/>
          <p:cNvSpPr txBox="1"/>
          <p:nvPr/>
        </p:nvSpPr>
        <p:spPr>
          <a:xfrm>
            <a:off x="762000" y="722136"/>
            <a:ext cx="7086600" cy="1569660"/>
          </a:xfrm>
          <a:prstGeom prst="rect">
            <a:avLst/>
          </a:prstGeom>
          <a:noFill/>
        </p:spPr>
        <p:txBody>
          <a:bodyPr wrap="square" rtlCol="0">
            <a:spAutoFit/>
          </a:bodyPr>
          <a:lstStyle/>
          <a:p>
            <a:r>
              <a:rPr lang="en-US" sz="2400" b="1" dirty="0" smtClean="0">
                <a:solidFill>
                  <a:srgbClr val="007033"/>
                </a:solidFill>
              </a:rPr>
              <a:t>We’re almost there!  So far our reaction looks like this</a:t>
            </a:r>
            <a:r>
              <a:rPr lang="en-US" sz="2000" b="1" dirty="0" smtClean="0">
                <a:solidFill>
                  <a:srgbClr val="007033"/>
                </a:solidFill>
              </a:rPr>
              <a:t>:</a:t>
            </a:r>
          </a:p>
          <a:p>
            <a:r>
              <a:rPr lang="en-US" sz="2800" b="1" dirty="0" smtClean="0"/>
              <a:t>	</a:t>
            </a:r>
            <a:r>
              <a:rPr lang="en-US" sz="3600" b="1" dirty="0" smtClean="0"/>
              <a:t>CO</a:t>
            </a:r>
            <a:r>
              <a:rPr lang="en-US" sz="3600" b="1" baseline="-25000" dirty="0" smtClean="0"/>
              <a:t>2</a:t>
            </a:r>
            <a:r>
              <a:rPr lang="en-US" sz="3600" b="1" dirty="0" smtClean="0"/>
              <a:t> 			C</a:t>
            </a:r>
            <a:r>
              <a:rPr lang="en-US" sz="3600" b="1" baseline="-25000" dirty="0" smtClean="0"/>
              <a:t>6</a:t>
            </a:r>
            <a:r>
              <a:rPr lang="en-US" sz="3600" b="1" dirty="0" smtClean="0"/>
              <a:t>H</a:t>
            </a:r>
            <a:r>
              <a:rPr lang="en-US" sz="3600" b="1" baseline="-25000" dirty="0" smtClean="0"/>
              <a:t>12</a:t>
            </a:r>
            <a:r>
              <a:rPr lang="en-US" sz="3600" b="1" dirty="0" smtClean="0"/>
              <a:t>O</a:t>
            </a:r>
            <a:r>
              <a:rPr lang="en-US" sz="3600" b="1" baseline="-25000" dirty="0" smtClean="0"/>
              <a:t>6 </a:t>
            </a:r>
            <a:r>
              <a:rPr lang="en-US" sz="3600" b="1" dirty="0"/>
              <a:t>+ O</a:t>
            </a:r>
            <a:r>
              <a:rPr lang="en-US" sz="3600" b="1" baseline="-25000" dirty="0"/>
              <a:t>2</a:t>
            </a:r>
          </a:p>
          <a:p>
            <a:endParaRPr lang="en-US" dirty="0"/>
          </a:p>
          <a:p>
            <a:endParaRPr lang="en-US" dirty="0"/>
          </a:p>
        </p:txBody>
      </p:sp>
      <p:cxnSp>
        <p:nvCxnSpPr>
          <p:cNvPr id="25" name="Straight Arrow Connector 24"/>
          <p:cNvCxnSpPr/>
          <p:nvPr/>
        </p:nvCxnSpPr>
        <p:spPr>
          <a:xfrm>
            <a:off x="3352800" y="1407936"/>
            <a:ext cx="990600" cy="0"/>
          </a:xfrm>
          <a:prstGeom prst="straightConnector1">
            <a:avLst/>
          </a:prstGeom>
          <a:ln>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1905000" y="4913136"/>
            <a:ext cx="8915400" cy="461665"/>
          </a:xfrm>
          <a:prstGeom prst="rect">
            <a:avLst/>
          </a:prstGeom>
          <a:noFill/>
        </p:spPr>
        <p:txBody>
          <a:bodyPr wrap="square" rtlCol="0">
            <a:spAutoFit/>
          </a:bodyPr>
          <a:lstStyle/>
          <a:p>
            <a:r>
              <a:rPr lang="en-US" sz="2400" b="1" dirty="0" smtClean="0">
                <a:solidFill>
                  <a:srgbClr val="007033"/>
                </a:solidFill>
              </a:rPr>
              <a:t>What reactant can you think of that would fit?</a:t>
            </a:r>
            <a:endParaRPr lang="en-US" sz="2400" b="1" dirty="0">
              <a:solidFill>
                <a:srgbClr val="007033"/>
              </a:solidFill>
            </a:endParaRPr>
          </a:p>
        </p:txBody>
      </p:sp>
      <p:sp>
        <p:nvSpPr>
          <p:cNvPr id="6" name="TextBox 5"/>
          <p:cNvSpPr txBox="1"/>
          <p:nvPr/>
        </p:nvSpPr>
        <p:spPr>
          <a:xfrm>
            <a:off x="990600" y="6148626"/>
            <a:ext cx="7239000" cy="861774"/>
          </a:xfrm>
          <a:prstGeom prst="rect">
            <a:avLst/>
          </a:prstGeom>
          <a:noFill/>
        </p:spPr>
        <p:txBody>
          <a:bodyPr wrap="square" rtlCol="0">
            <a:spAutoFit/>
          </a:bodyPr>
          <a:lstStyle/>
          <a:p>
            <a:r>
              <a:rPr lang="en-US" sz="3200" b="1" dirty="0" smtClean="0">
                <a:solidFill>
                  <a:srgbClr val="FF0000"/>
                </a:solidFill>
              </a:rPr>
              <a:t>6CO</a:t>
            </a:r>
            <a:r>
              <a:rPr lang="en-US" sz="3200" b="1" baseline="-25000" dirty="0" smtClean="0">
                <a:solidFill>
                  <a:srgbClr val="FF0000"/>
                </a:solidFill>
              </a:rPr>
              <a:t>2 </a:t>
            </a:r>
            <a:r>
              <a:rPr lang="en-US" sz="3200" b="1" dirty="0" smtClean="0">
                <a:solidFill>
                  <a:srgbClr val="FF0000"/>
                </a:solidFill>
              </a:rPr>
              <a:t>+ 6H</a:t>
            </a:r>
            <a:r>
              <a:rPr lang="en-US" sz="3200" b="1" baseline="-25000" dirty="0" smtClean="0">
                <a:solidFill>
                  <a:srgbClr val="FF0000"/>
                </a:solidFill>
              </a:rPr>
              <a:t>2</a:t>
            </a:r>
            <a:r>
              <a:rPr lang="en-US" sz="3200" b="1" dirty="0" smtClean="0">
                <a:solidFill>
                  <a:srgbClr val="FF0000"/>
                </a:solidFill>
              </a:rPr>
              <a:t>O 		C</a:t>
            </a:r>
            <a:r>
              <a:rPr lang="en-US" sz="3200" b="1" baseline="-25000" dirty="0" smtClean="0">
                <a:solidFill>
                  <a:srgbClr val="FF0000"/>
                </a:solidFill>
              </a:rPr>
              <a:t>6</a:t>
            </a:r>
            <a:r>
              <a:rPr lang="en-US" sz="3200" b="1" dirty="0" smtClean="0">
                <a:solidFill>
                  <a:srgbClr val="FF0000"/>
                </a:solidFill>
              </a:rPr>
              <a:t>H</a:t>
            </a:r>
            <a:r>
              <a:rPr lang="en-US" sz="3200" b="1" baseline="-25000" dirty="0" smtClean="0">
                <a:solidFill>
                  <a:srgbClr val="FF0000"/>
                </a:solidFill>
              </a:rPr>
              <a:t>12</a:t>
            </a:r>
            <a:r>
              <a:rPr lang="en-US" sz="3200" b="1" dirty="0" smtClean="0">
                <a:solidFill>
                  <a:srgbClr val="FF0000"/>
                </a:solidFill>
              </a:rPr>
              <a:t>O</a:t>
            </a:r>
            <a:r>
              <a:rPr lang="en-US" sz="3200" b="1" baseline="-25000" dirty="0" smtClean="0">
                <a:solidFill>
                  <a:srgbClr val="FF0000"/>
                </a:solidFill>
              </a:rPr>
              <a:t>6 </a:t>
            </a:r>
            <a:r>
              <a:rPr lang="en-US" sz="3200" b="1" dirty="0" smtClean="0">
                <a:solidFill>
                  <a:srgbClr val="FF0000"/>
                </a:solidFill>
              </a:rPr>
              <a:t>+ 6O</a:t>
            </a:r>
            <a:r>
              <a:rPr lang="en-US" sz="3200" b="1" baseline="-25000" dirty="0" smtClean="0">
                <a:solidFill>
                  <a:srgbClr val="FF0000"/>
                </a:solidFill>
              </a:rPr>
              <a:t>2</a:t>
            </a:r>
          </a:p>
          <a:p>
            <a:endParaRPr lang="en-US" b="1" i="1" dirty="0">
              <a:latin typeface="Cambria"/>
              <a:cs typeface="Cambria"/>
            </a:endParaRPr>
          </a:p>
        </p:txBody>
      </p:sp>
      <p:cxnSp>
        <p:nvCxnSpPr>
          <p:cNvPr id="26" name="Straight Arrow Connector 25"/>
          <p:cNvCxnSpPr/>
          <p:nvPr/>
        </p:nvCxnSpPr>
        <p:spPr>
          <a:xfrm>
            <a:off x="3276600" y="6513336"/>
            <a:ext cx="1219200" cy="0"/>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pic>
        <p:nvPicPr>
          <p:cNvPr id="29" name="pasted-image.pdf"/>
          <p:cNvPicPr>
            <a:picLocks noChangeAspect="1"/>
          </p:cNvPicPr>
          <p:nvPr/>
        </p:nvPicPr>
        <p:blipFill>
          <a:blip r:embed="rId5">
            <a:extLst/>
          </a:blip>
          <a:stretch>
            <a:fillRect/>
          </a:stretch>
        </p:blipFill>
        <p:spPr>
          <a:xfrm>
            <a:off x="1143000" y="4648200"/>
            <a:ext cx="609600" cy="618585"/>
          </a:xfrm>
          <a:prstGeom prst="rect">
            <a:avLst/>
          </a:prstGeom>
          <a:ln w="12700">
            <a:miter lim="400000"/>
          </a:ln>
        </p:spPr>
      </p:pic>
      <p:sp>
        <p:nvSpPr>
          <p:cNvPr id="10" name="TextBox 9"/>
          <p:cNvSpPr txBox="1"/>
          <p:nvPr/>
        </p:nvSpPr>
        <p:spPr>
          <a:xfrm>
            <a:off x="1905000" y="5562600"/>
            <a:ext cx="6049553" cy="738664"/>
          </a:xfrm>
          <a:prstGeom prst="rect">
            <a:avLst/>
          </a:prstGeom>
          <a:noFill/>
        </p:spPr>
        <p:txBody>
          <a:bodyPr wrap="none" rtlCol="0">
            <a:spAutoFit/>
          </a:bodyPr>
          <a:lstStyle/>
          <a:p>
            <a:r>
              <a:rPr lang="en-US" sz="2400" b="1" dirty="0">
                <a:latin typeface="+mj-lt"/>
                <a:cs typeface="Cambria"/>
              </a:rPr>
              <a:t>Write the final balanced equation in Doodle H </a:t>
            </a:r>
            <a:endParaRPr lang="en-US" sz="2400" b="1" i="1" dirty="0">
              <a:latin typeface="+mj-lt"/>
              <a:cs typeface="Cambria"/>
            </a:endParaRPr>
          </a:p>
          <a:p>
            <a:endParaRPr lang="en-US" dirty="0"/>
          </a:p>
        </p:txBody>
      </p:sp>
      <p:pic>
        <p:nvPicPr>
          <p:cNvPr id="30" name="pasted-image.pdf"/>
          <p:cNvPicPr>
            <a:picLocks noChangeAspect="1"/>
          </p:cNvPicPr>
          <p:nvPr/>
        </p:nvPicPr>
        <p:blipFill>
          <a:blip r:embed="rId6">
            <a:extLst/>
          </a:blip>
          <a:stretch>
            <a:fillRect/>
          </a:stretch>
        </p:blipFill>
        <p:spPr>
          <a:xfrm>
            <a:off x="1295400" y="5562600"/>
            <a:ext cx="435577" cy="439153"/>
          </a:xfrm>
          <a:prstGeom prst="rect">
            <a:avLst/>
          </a:prstGeom>
          <a:ln w="12700">
            <a:miter lim="400000"/>
          </a:ln>
        </p:spPr>
      </p:pic>
    </p:spTree>
    <p:extLst>
      <p:ext uri="{BB962C8B-B14F-4D97-AF65-F5344CB8AC3E}">
        <p14:creationId xmlns:p14="http://schemas.microsoft.com/office/powerpoint/2010/main" val="39065919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7" grpId="0"/>
      <p:bldP spid="24" grpId="0"/>
      <p:bldP spid="17" grpId="0"/>
      <p:bldP spid="6"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524000" y="228600"/>
            <a:ext cx="6513984" cy="5468831"/>
          </a:xfrm>
        </p:spPr>
      </p:pic>
      <p:cxnSp>
        <p:nvCxnSpPr>
          <p:cNvPr id="8" name="Straight Arrow Connector 7"/>
          <p:cNvCxnSpPr/>
          <p:nvPr/>
        </p:nvCxnSpPr>
        <p:spPr>
          <a:xfrm>
            <a:off x="3733800" y="1066800"/>
            <a:ext cx="1219200" cy="990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933350" y="3810000"/>
            <a:ext cx="1095850" cy="1066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ight Arrow 13"/>
          <p:cNvSpPr/>
          <p:nvPr/>
        </p:nvSpPr>
        <p:spPr>
          <a:xfrm>
            <a:off x="4343400" y="1238934"/>
            <a:ext cx="813824"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933350" y="4204607"/>
            <a:ext cx="551501"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523529" y="466635"/>
            <a:ext cx="1981200" cy="461665"/>
          </a:xfrm>
          <a:prstGeom prst="rect">
            <a:avLst/>
          </a:prstGeom>
          <a:noFill/>
        </p:spPr>
        <p:txBody>
          <a:bodyPr wrap="square" rtlCol="0">
            <a:spAutoFit/>
          </a:bodyPr>
          <a:lstStyle/>
          <a:p>
            <a:r>
              <a:rPr lang="en-US" sz="2400" b="1" dirty="0" smtClean="0"/>
              <a:t>C</a:t>
            </a:r>
            <a:r>
              <a:rPr lang="en-US" sz="2400" b="1" baseline="-25000" dirty="0" smtClean="0"/>
              <a:t>6</a:t>
            </a:r>
            <a:r>
              <a:rPr lang="en-US" sz="2400" b="1" dirty="0" smtClean="0"/>
              <a:t>H</a:t>
            </a:r>
            <a:r>
              <a:rPr lang="en-US" sz="2400" b="1" baseline="-25000" dirty="0" smtClean="0"/>
              <a:t>12</a:t>
            </a:r>
            <a:r>
              <a:rPr lang="en-US" sz="2400" b="1" dirty="0" smtClean="0"/>
              <a:t>O</a:t>
            </a:r>
            <a:r>
              <a:rPr lang="en-US" sz="2400" b="1" baseline="-25000" dirty="0" smtClean="0"/>
              <a:t>6 </a:t>
            </a:r>
            <a:r>
              <a:rPr lang="en-US" sz="2400" b="1" dirty="0" smtClean="0"/>
              <a:t>+ O</a:t>
            </a:r>
            <a:r>
              <a:rPr lang="en-US" sz="2400" b="1" baseline="-25000" dirty="0" smtClean="0"/>
              <a:t>2</a:t>
            </a:r>
            <a:endParaRPr lang="en-US" sz="2400" b="1" baseline="-25000" dirty="0"/>
          </a:p>
        </p:txBody>
      </p:sp>
      <p:sp>
        <p:nvSpPr>
          <p:cNvPr id="22" name="TextBox 21"/>
          <p:cNvSpPr txBox="1"/>
          <p:nvPr/>
        </p:nvSpPr>
        <p:spPr>
          <a:xfrm>
            <a:off x="4952999" y="1548848"/>
            <a:ext cx="1703847" cy="738664"/>
          </a:xfrm>
          <a:prstGeom prst="rect">
            <a:avLst/>
          </a:prstGeom>
          <a:noFill/>
        </p:spPr>
        <p:txBody>
          <a:bodyPr wrap="square" rtlCol="0">
            <a:spAutoFit/>
          </a:bodyPr>
          <a:lstStyle/>
          <a:p>
            <a:r>
              <a:rPr lang="en-US" sz="2400" b="1" dirty="0" smtClean="0"/>
              <a:t>CO</a:t>
            </a:r>
            <a:r>
              <a:rPr lang="en-US" sz="2400" b="1" baseline="-25000" dirty="0" smtClean="0"/>
              <a:t>2</a:t>
            </a:r>
            <a:r>
              <a:rPr lang="en-US" sz="2400" b="1" dirty="0" smtClean="0"/>
              <a:t> + H</a:t>
            </a:r>
            <a:r>
              <a:rPr lang="en-US" sz="2400" b="1" baseline="-25000" dirty="0" smtClean="0"/>
              <a:t>2</a:t>
            </a:r>
            <a:r>
              <a:rPr lang="en-US" sz="2400" b="1" dirty="0" smtClean="0"/>
              <a:t>O</a:t>
            </a:r>
            <a:endParaRPr lang="en-US" sz="2400" b="1" baseline="-25000" dirty="0" smtClean="0"/>
          </a:p>
          <a:p>
            <a:endParaRPr lang="en-US" dirty="0"/>
          </a:p>
        </p:txBody>
      </p:sp>
      <p:sp>
        <p:nvSpPr>
          <p:cNvPr id="23" name="TextBox 22"/>
          <p:cNvSpPr txBox="1"/>
          <p:nvPr/>
        </p:nvSpPr>
        <p:spPr>
          <a:xfrm>
            <a:off x="5261113" y="915769"/>
            <a:ext cx="1446265" cy="646331"/>
          </a:xfrm>
          <a:prstGeom prst="rect">
            <a:avLst/>
          </a:prstGeom>
          <a:noFill/>
        </p:spPr>
        <p:txBody>
          <a:bodyPr wrap="square" rtlCol="0">
            <a:spAutoFit/>
          </a:bodyPr>
          <a:lstStyle/>
          <a:p>
            <a:r>
              <a:rPr lang="en-US" sz="3600" b="1" dirty="0" smtClean="0">
                <a:solidFill>
                  <a:srgbClr val="FF0000"/>
                </a:solidFill>
              </a:rPr>
              <a:t>(ATP!)</a:t>
            </a:r>
            <a:endParaRPr lang="en-US" sz="3600" b="1" dirty="0">
              <a:solidFill>
                <a:srgbClr val="FF0000"/>
              </a:solidFill>
            </a:endParaRPr>
          </a:p>
        </p:txBody>
      </p:sp>
      <p:pic>
        <p:nvPicPr>
          <p:cNvPr id="18" name="Picture 17" descr="sun-wearing-sunglasses.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819400" y="3200400"/>
            <a:ext cx="762000" cy="762000"/>
          </a:xfrm>
          <a:prstGeom prst="rect">
            <a:avLst/>
          </a:prstGeom>
        </p:spPr>
      </p:pic>
      <p:sp>
        <p:nvSpPr>
          <p:cNvPr id="3" name="TextBox 2"/>
          <p:cNvSpPr txBox="1"/>
          <p:nvPr/>
        </p:nvSpPr>
        <p:spPr>
          <a:xfrm>
            <a:off x="2514600" y="3810000"/>
            <a:ext cx="1524000" cy="707886"/>
          </a:xfrm>
          <a:prstGeom prst="rect">
            <a:avLst/>
          </a:prstGeom>
          <a:noFill/>
        </p:spPr>
        <p:txBody>
          <a:bodyPr wrap="square" rtlCol="0">
            <a:spAutoFit/>
          </a:bodyPr>
          <a:lstStyle/>
          <a:p>
            <a:r>
              <a:rPr lang="en-US" sz="4000" b="1" dirty="0" smtClean="0">
                <a:solidFill>
                  <a:srgbClr val="FFB017"/>
                </a:solidFill>
              </a:rPr>
              <a:t>LIGHT</a:t>
            </a:r>
            <a:endParaRPr lang="en-US" sz="4000" b="1" dirty="0">
              <a:solidFill>
                <a:srgbClr val="FFB017"/>
              </a:solidFill>
            </a:endParaRPr>
          </a:p>
        </p:txBody>
      </p:sp>
      <p:sp>
        <p:nvSpPr>
          <p:cNvPr id="13" name="TextBox 12"/>
          <p:cNvSpPr txBox="1"/>
          <p:nvPr/>
        </p:nvSpPr>
        <p:spPr>
          <a:xfrm>
            <a:off x="2819400" y="4343400"/>
            <a:ext cx="1524000" cy="523220"/>
          </a:xfrm>
          <a:prstGeom prst="rect">
            <a:avLst/>
          </a:prstGeom>
          <a:noFill/>
        </p:spPr>
        <p:txBody>
          <a:bodyPr wrap="square" rtlCol="0">
            <a:spAutoFit/>
          </a:bodyPr>
          <a:lstStyle/>
          <a:p>
            <a:r>
              <a:rPr lang="en-US" sz="2800" b="1" dirty="0"/>
              <a:t>CO</a:t>
            </a:r>
            <a:r>
              <a:rPr lang="en-US" sz="2800" b="1" baseline="-25000" dirty="0"/>
              <a:t>2</a:t>
            </a:r>
            <a:r>
              <a:rPr lang="en-US" b="1" dirty="0"/>
              <a:t> </a:t>
            </a:r>
            <a:endParaRPr lang="en-US" dirty="0"/>
          </a:p>
        </p:txBody>
      </p:sp>
      <p:sp>
        <p:nvSpPr>
          <p:cNvPr id="20" name="TextBox 19"/>
          <p:cNvSpPr txBox="1"/>
          <p:nvPr/>
        </p:nvSpPr>
        <p:spPr>
          <a:xfrm>
            <a:off x="7086600" y="3352800"/>
            <a:ext cx="1828800" cy="646331"/>
          </a:xfrm>
          <a:prstGeom prst="rect">
            <a:avLst/>
          </a:prstGeom>
          <a:noFill/>
        </p:spPr>
        <p:txBody>
          <a:bodyPr wrap="square" rtlCol="0">
            <a:spAutoFit/>
          </a:bodyPr>
          <a:lstStyle/>
          <a:p>
            <a:r>
              <a:rPr lang="en-US" b="1" dirty="0" smtClean="0"/>
              <a:t>These have lots of energy!</a:t>
            </a:r>
            <a:endParaRPr lang="en-US" b="1" dirty="0"/>
          </a:p>
        </p:txBody>
      </p:sp>
      <p:cxnSp>
        <p:nvCxnSpPr>
          <p:cNvPr id="27" name="Straight Arrow Connector 26"/>
          <p:cNvCxnSpPr/>
          <p:nvPr/>
        </p:nvCxnSpPr>
        <p:spPr>
          <a:xfrm flipH="1">
            <a:off x="6781800" y="3657600"/>
            <a:ext cx="304800"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4953000" y="3352800"/>
            <a:ext cx="1981200" cy="738664"/>
          </a:xfrm>
          <a:prstGeom prst="rect">
            <a:avLst/>
          </a:prstGeom>
          <a:noFill/>
        </p:spPr>
        <p:txBody>
          <a:bodyPr wrap="square" rtlCol="0">
            <a:spAutoFit/>
          </a:bodyPr>
          <a:lstStyle/>
          <a:p>
            <a:r>
              <a:rPr lang="en-US" sz="2400" b="1" dirty="0"/>
              <a:t>C</a:t>
            </a:r>
            <a:r>
              <a:rPr lang="en-US" sz="2400" b="1" baseline="-25000" dirty="0"/>
              <a:t>6</a:t>
            </a:r>
            <a:r>
              <a:rPr lang="en-US" sz="2400" b="1" dirty="0"/>
              <a:t>H</a:t>
            </a:r>
            <a:r>
              <a:rPr lang="en-US" sz="2400" b="1" baseline="-25000" dirty="0"/>
              <a:t>12</a:t>
            </a:r>
            <a:r>
              <a:rPr lang="en-US" sz="2400" b="1" dirty="0"/>
              <a:t>O</a:t>
            </a:r>
            <a:r>
              <a:rPr lang="en-US" sz="2400" b="1" baseline="-25000" dirty="0"/>
              <a:t>6 </a:t>
            </a:r>
            <a:r>
              <a:rPr lang="en-US" sz="2400" b="1" dirty="0"/>
              <a:t>+ O</a:t>
            </a:r>
            <a:r>
              <a:rPr lang="en-US" sz="2400" b="1" baseline="-25000" dirty="0"/>
              <a:t>2</a:t>
            </a:r>
          </a:p>
          <a:p>
            <a:endParaRPr lang="en-US" dirty="0"/>
          </a:p>
        </p:txBody>
      </p:sp>
      <p:sp>
        <p:nvSpPr>
          <p:cNvPr id="16" name="TextBox 15"/>
          <p:cNvSpPr txBox="1"/>
          <p:nvPr/>
        </p:nvSpPr>
        <p:spPr>
          <a:xfrm>
            <a:off x="7162800" y="5638800"/>
            <a:ext cx="184666" cy="369332"/>
          </a:xfrm>
          <a:prstGeom prst="rect">
            <a:avLst/>
          </a:prstGeom>
          <a:noFill/>
        </p:spPr>
        <p:txBody>
          <a:bodyPr wrap="none" rtlCol="0">
            <a:spAutoFit/>
          </a:bodyPr>
          <a:lstStyle/>
          <a:p>
            <a:endParaRPr lang="en-US" dirty="0"/>
          </a:p>
        </p:txBody>
      </p:sp>
      <p:sp>
        <p:nvSpPr>
          <p:cNvPr id="2" name="TextBox 1"/>
          <p:cNvSpPr txBox="1"/>
          <p:nvPr/>
        </p:nvSpPr>
        <p:spPr>
          <a:xfrm>
            <a:off x="3390900" y="4374177"/>
            <a:ext cx="1295400" cy="461665"/>
          </a:xfrm>
          <a:prstGeom prst="rect">
            <a:avLst/>
          </a:prstGeom>
          <a:noFill/>
        </p:spPr>
        <p:txBody>
          <a:bodyPr wrap="square" rtlCol="0">
            <a:spAutoFit/>
          </a:bodyPr>
          <a:lstStyle/>
          <a:p>
            <a:r>
              <a:rPr lang="en-US" sz="2400" dirty="0" smtClean="0"/>
              <a:t>+ </a:t>
            </a:r>
            <a:r>
              <a:rPr lang="en-US" sz="2400" b="1" dirty="0" smtClean="0"/>
              <a:t>H</a:t>
            </a:r>
            <a:r>
              <a:rPr lang="en-US" sz="2400" b="1" baseline="-25000" dirty="0" smtClean="0"/>
              <a:t>2</a:t>
            </a:r>
            <a:r>
              <a:rPr lang="en-US" sz="2400" b="1" dirty="0" smtClean="0"/>
              <a:t>O</a:t>
            </a:r>
            <a:r>
              <a:rPr lang="en-US" sz="2400" dirty="0" smtClean="0"/>
              <a:t> </a:t>
            </a:r>
            <a:endParaRPr lang="en-US" sz="2400" dirty="0"/>
          </a:p>
        </p:txBody>
      </p:sp>
      <p:sp>
        <p:nvSpPr>
          <p:cNvPr id="7" name="TextBox 6"/>
          <p:cNvSpPr txBox="1"/>
          <p:nvPr/>
        </p:nvSpPr>
        <p:spPr>
          <a:xfrm>
            <a:off x="990600" y="5410200"/>
            <a:ext cx="7162800" cy="646331"/>
          </a:xfrm>
          <a:prstGeom prst="rect">
            <a:avLst/>
          </a:prstGeom>
          <a:noFill/>
        </p:spPr>
        <p:txBody>
          <a:bodyPr wrap="square" rtlCol="0">
            <a:spAutoFit/>
          </a:bodyPr>
          <a:lstStyle/>
          <a:p>
            <a:r>
              <a:rPr lang="en-US" b="1" dirty="0" smtClean="0">
                <a:solidFill>
                  <a:srgbClr val="E46C0A"/>
                </a:solidFill>
                <a:latin typeface="Arial"/>
                <a:cs typeface="Arial"/>
              </a:rPr>
              <a:t>In Doodle I write down any similarities you see between these two processes.  </a:t>
            </a:r>
            <a:endParaRPr lang="en-US" b="1" dirty="0">
              <a:solidFill>
                <a:srgbClr val="E46C0A"/>
              </a:solidFill>
              <a:latin typeface="Arial"/>
              <a:cs typeface="Arial"/>
            </a:endParaRPr>
          </a:p>
        </p:txBody>
      </p:sp>
      <p:sp>
        <p:nvSpPr>
          <p:cNvPr id="11" name="TextBox 10"/>
          <p:cNvSpPr txBox="1"/>
          <p:nvPr/>
        </p:nvSpPr>
        <p:spPr>
          <a:xfrm>
            <a:off x="239118" y="1014584"/>
            <a:ext cx="1513482" cy="646331"/>
          </a:xfrm>
          <a:prstGeom prst="rect">
            <a:avLst/>
          </a:prstGeom>
          <a:noFill/>
        </p:spPr>
        <p:txBody>
          <a:bodyPr wrap="square" rtlCol="0">
            <a:spAutoFit/>
          </a:bodyPr>
          <a:lstStyle/>
          <a:p>
            <a:r>
              <a:rPr lang="en-US" b="1" dirty="0" smtClean="0">
                <a:solidFill>
                  <a:srgbClr val="FF0000"/>
                </a:solidFill>
              </a:rPr>
              <a:t>CELLULAR RESPIRATION</a:t>
            </a:r>
            <a:endParaRPr lang="en-US" b="1" dirty="0">
              <a:solidFill>
                <a:srgbClr val="FF0000"/>
              </a:solidFill>
            </a:endParaRPr>
          </a:p>
        </p:txBody>
      </p:sp>
      <p:sp>
        <p:nvSpPr>
          <p:cNvPr id="17" name="TextBox 16"/>
          <p:cNvSpPr txBox="1"/>
          <p:nvPr/>
        </p:nvSpPr>
        <p:spPr>
          <a:xfrm>
            <a:off x="217347" y="3949575"/>
            <a:ext cx="2057400" cy="369332"/>
          </a:xfrm>
          <a:prstGeom prst="rect">
            <a:avLst/>
          </a:prstGeom>
          <a:noFill/>
        </p:spPr>
        <p:txBody>
          <a:bodyPr wrap="square" rtlCol="0">
            <a:spAutoFit/>
          </a:bodyPr>
          <a:lstStyle/>
          <a:p>
            <a:r>
              <a:rPr lang="en-US" b="1" dirty="0" smtClean="0">
                <a:solidFill>
                  <a:srgbClr val="007033"/>
                </a:solidFill>
              </a:rPr>
              <a:t>PHOTOSYNTHESIS</a:t>
            </a:r>
            <a:endParaRPr lang="en-US" b="1" dirty="0">
              <a:solidFill>
                <a:srgbClr val="007033"/>
              </a:solidFill>
            </a:endParaRPr>
          </a:p>
        </p:txBody>
      </p:sp>
      <p:sp>
        <p:nvSpPr>
          <p:cNvPr id="19" name="TextBox 18"/>
          <p:cNvSpPr txBox="1"/>
          <p:nvPr/>
        </p:nvSpPr>
        <p:spPr>
          <a:xfrm>
            <a:off x="990601" y="6076890"/>
            <a:ext cx="7391400" cy="646331"/>
          </a:xfrm>
          <a:prstGeom prst="rect">
            <a:avLst/>
          </a:prstGeom>
          <a:noFill/>
        </p:spPr>
        <p:txBody>
          <a:bodyPr wrap="square" rtlCol="0">
            <a:spAutoFit/>
          </a:bodyPr>
          <a:lstStyle/>
          <a:p>
            <a:r>
              <a:rPr lang="en-US" b="1" dirty="0" smtClean="0">
                <a:solidFill>
                  <a:srgbClr val="E46C0A"/>
                </a:solidFill>
                <a:latin typeface="Arial"/>
                <a:cs typeface="Arial"/>
              </a:rPr>
              <a:t>Glucose molecules have a lot of potential energy. Where did that energy come from? Write your ideas in Doodle J.</a:t>
            </a:r>
            <a:endParaRPr lang="en-US" b="1" dirty="0">
              <a:solidFill>
                <a:srgbClr val="E46C0A"/>
              </a:solidFill>
              <a:latin typeface="Arial"/>
              <a:cs typeface="Arial"/>
            </a:endParaRPr>
          </a:p>
        </p:txBody>
      </p:sp>
      <p:pic>
        <p:nvPicPr>
          <p:cNvPr id="25" name="pasted-image.pdf"/>
          <p:cNvPicPr>
            <a:picLocks noChangeAspect="1"/>
          </p:cNvPicPr>
          <p:nvPr/>
        </p:nvPicPr>
        <p:blipFill>
          <a:blip r:embed="rId5">
            <a:extLst/>
          </a:blip>
          <a:stretch>
            <a:fillRect/>
          </a:stretch>
        </p:blipFill>
        <p:spPr>
          <a:xfrm>
            <a:off x="228600" y="5656847"/>
            <a:ext cx="662315" cy="667753"/>
          </a:xfrm>
          <a:prstGeom prst="rect">
            <a:avLst/>
          </a:prstGeom>
          <a:ln w="12700">
            <a:miter lim="400000"/>
          </a:ln>
        </p:spPr>
      </p:pic>
    </p:spTree>
    <p:extLst>
      <p:ext uri="{BB962C8B-B14F-4D97-AF65-F5344CB8AC3E}">
        <p14:creationId xmlns:p14="http://schemas.microsoft.com/office/powerpoint/2010/main" val="41187161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LS06 </a:t>
            </a:r>
            <a:r>
              <a:rPr lang="en-US" sz="2400" dirty="0">
                <a:solidFill>
                  <a:schemeClr val="bg1"/>
                </a:solidFill>
                <a:latin typeface="Arial" panose="020B0604020202020204" pitchFamily="34" charset="0"/>
                <a:cs typeface="Arial" panose="020B0604020202020204" pitchFamily="34" charset="0"/>
              </a:rPr>
              <a:t>Teacher Resource: </a:t>
            </a:r>
            <a:r>
              <a:rPr lang="en-US" sz="2400" dirty="0" smtClean="0">
                <a:solidFill>
                  <a:schemeClr val="bg1"/>
                </a:solidFill>
                <a:latin typeface="Arial" panose="020B0604020202020204" pitchFamily="34" charset="0"/>
                <a:cs typeface="Arial" panose="020B0604020202020204" pitchFamily="34" charset="0"/>
              </a:rPr>
              <a:t>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044858"/>
          </a:xfrm>
          <a:prstGeom prst="rect">
            <a:avLst/>
          </a:prstGeom>
        </p:spPr>
        <p:txBody>
          <a:bodyPr>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b="1" dirty="0" smtClean="0">
                <a:solidFill>
                  <a:srgbClr val="583F34"/>
                </a:solidFill>
              </a:rPr>
              <a:t>What did we figure out? </a:t>
            </a:r>
            <a:endParaRPr lang="en-US" sz="2200" b="1" dirty="0">
              <a:solidFill>
                <a:srgbClr val="583F34"/>
              </a:solidFill>
            </a:endParaRPr>
          </a:p>
          <a:p>
            <a:pPr marL="0" indent="0">
              <a:buNone/>
            </a:pPr>
            <a:r>
              <a:rPr lang="en-US" sz="1700" dirty="0">
                <a:solidFill>
                  <a:srgbClr val="583F34"/>
                </a:solidFill>
                <a:cs typeface="Arial" panose="020B0604020202020204" pitchFamily="34" charset="0"/>
              </a:rPr>
              <a:t>The reactants of photosynthesis are H2O and CO2. The products are glucose and O2. Photosynthesis is the reverse of cellular respiration: the products of photosynthesis are the reactants of cellular respiration and vice versa. All cellular energy (ATP) comes from glucose, and all glucose is made in photosynthesis using the sun’s energy. Therefore all energy for life originally comes from the </a:t>
            </a:r>
            <a:r>
              <a:rPr lang="en-US" sz="1700" dirty="0" smtClean="0">
                <a:solidFill>
                  <a:srgbClr val="583F34"/>
                </a:solidFill>
                <a:cs typeface="Arial" panose="020B0604020202020204" pitchFamily="34" charset="0"/>
              </a:rPr>
              <a:t>sun</a:t>
            </a:r>
            <a:r>
              <a:rPr lang="en-US" sz="1700" dirty="0" smtClean="0">
                <a:solidFill>
                  <a:srgbClr val="583F34"/>
                </a:solidFill>
              </a:rPr>
              <a:t>.</a:t>
            </a:r>
            <a:endParaRPr lang="en-US" sz="1700"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P</a:t>
            </a:r>
            <a:r>
              <a:rPr lang="en-US" sz="1600" b="1" dirty="0" smtClean="0">
                <a:solidFill>
                  <a:srgbClr val="583F34"/>
                </a:solidFill>
              </a:rPr>
              <a:t> LS06 Teacher Reflection Notes:</a:t>
            </a:r>
          </a:p>
          <a:p>
            <a:pPr marL="0" indent="0">
              <a:buNone/>
            </a:pPr>
            <a:endParaRPr lang="en-US" sz="1600" dirty="0" smtClean="0">
              <a:solidFill>
                <a:srgbClr val="583F34"/>
              </a:solidFill>
            </a:endParaRPr>
          </a:p>
          <a:p>
            <a:pPr marL="0" indent="0">
              <a:buNone/>
            </a:pPr>
            <a:r>
              <a:rPr lang="en-US" sz="1600" i="1" dirty="0" smtClean="0">
                <a:solidFill>
                  <a:srgbClr val="583F34"/>
                </a:solidFill>
              </a:rPr>
              <a:t>Things that went well…</a:t>
            </a:r>
          </a:p>
          <a:p>
            <a:pPr marL="0" indent="0">
              <a:buNone/>
            </a:pPr>
            <a:endParaRPr lang="en-US" sz="1600" i="1" dirty="0" smtClean="0">
              <a:solidFill>
                <a:srgbClr val="583F34"/>
              </a:solidFill>
            </a:endParaRPr>
          </a:p>
          <a:p>
            <a:pPr marL="0" indent="0">
              <a:buNone/>
            </a:pPr>
            <a:r>
              <a:rPr lang="en-US" sz="1600" i="1" dirty="0" smtClean="0">
                <a:solidFill>
                  <a:srgbClr val="583F34"/>
                </a:solidFill>
              </a:rPr>
              <a:t>Things I would change…</a:t>
            </a:r>
          </a:p>
          <a:p>
            <a:pPr marL="0" indent="0">
              <a:buNone/>
            </a:pPr>
            <a:endParaRPr lang="en-US" sz="1600" i="1" dirty="0" smtClean="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13" name="Group 12"/>
          <p:cNvGrpSpPr/>
          <p:nvPr/>
        </p:nvGrpSpPr>
        <p:grpSpPr>
          <a:xfrm>
            <a:off x="6277786" y="791336"/>
            <a:ext cx="2571024" cy="2190241"/>
            <a:chOff x="1029484" y="1311626"/>
            <a:chExt cx="2571024" cy="2190241"/>
          </a:xfrm>
          <a:noFill/>
        </p:grpSpPr>
        <p:sp>
          <p:nvSpPr>
            <p:cNvPr id="15" name="Triangle 29"/>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7" name="Rectangle 16"/>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18" name="Rectangle 17"/>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19" name="Rectangle 18"/>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
        <p:nvSpPr>
          <p:cNvPr id="20" name="Oval 19"/>
          <p:cNvSpPr/>
          <p:nvPr/>
        </p:nvSpPr>
        <p:spPr>
          <a:xfrm>
            <a:off x="7279326" y="762000"/>
            <a:ext cx="466455" cy="466455"/>
          </a:xfrm>
          <a:prstGeom prst="ellipse">
            <a:avLst/>
          </a:prstGeom>
          <a:noFill/>
          <a:ln w="19050">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92514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The Two Models </a:t>
            </a:r>
            <a:r>
              <a:rPr lang="en-US" sz="2400" dirty="0">
                <a:solidFill>
                  <a:schemeClr val="bg1"/>
                </a:solidFill>
              </a:rPr>
              <a:t>[For Teachers Only]</a:t>
            </a:r>
            <a:endParaRPr sz="2400" dirty="0"/>
          </a:p>
        </p:txBody>
      </p:sp>
      <p:sp>
        <p:nvSpPr>
          <p:cNvPr id="2" name="TextBox 1"/>
          <p:cNvSpPr txBox="1"/>
          <p:nvPr/>
        </p:nvSpPr>
        <p:spPr>
          <a:xfrm>
            <a:off x="159798" y="547092"/>
            <a:ext cx="8860780" cy="6463308"/>
          </a:xfrm>
          <a:prstGeom prst="rect">
            <a:avLst/>
          </a:prstGeom>
          <a:noFill/>
        </p:spPr>
        <p:txBody>
          <a:bodyPr wrap="square" rtlCol="0">
            <a:spAutoFit/>
          </a:bodyPr>
          <a:lstStyle/>
          <a:p>
            <a:r>
              <a:rPr lang="en-US" b="1" dirty="0">
                <a:solidFill>
                  <a:srgbClr val="583F34"/>
                </a:solidFill>
              </a:rPr>
              <a:t>Energy from </a:t>
            </a:r>
            <a:r>
              <a:rPr lang="en-US" b="1" dirty="0" smtClean="0">
                <a:solidFill>
                  <a:srgbClr val="583F34"/>
                </a:solidFill>
              </a:rPr>
              <a:t>Food:</a:t>
            </a:r>
          </a:p>
          <a:p>
            <a:r>
              <a:rPr lang="en-US" sz="1200" u="sng" dirty="0" smtClean="0">
                <a:solidFill>
                  <a:schemeClr val="bg1">
                    <a:lumMod val="50000"/>
                  </a:schemeClr>
                </a:solidFill>
              </a:rPr>
              <a:t>Ideas from Our Model for Chemical Reactions</a:t>
            </a:r>
          </a:p>
          <a:p>
            <a:r>
              <a:rPr lang="en-US" sz="1200" dirty="0" smtClean="0">
                <a:solidFill>
                  <a:schemeClr val="bg1">
                    <a:lumMod val="50000"/>
                  </a:schemeClr>
                </a:solidFill>
              </a:rPr>
              <a:t>Energy </a:t>
            </a:r>
            <a:r>
              <a:rPr lang="en-US" sz="1200" dirty="0">
                <a:solidFill>
                  <a:schemeClr val="bg1">
                    <a:lumMod val="50000"/>
                  </a:schemeClr>
                </a:solidFill>
              </a:rPr>
              <a:t>is conserved, neither created nor </a:t>
            </a:r>
            <a:r>
              <a:rPr lang="en-US" sz="1200" dirty="0" smtClean="0">
                <a:solidFill>
                  <a:schemeClr val="bg1">
                    <a:lumMod val="50000"/>
                  </a:schemeClr>
                </a:solidFill>
              </a:rPr>
              <a:t>destroyed. Energy </a:t>
            </a:r>
            <a:r>
              <a:rPr lang="en-US" sz="1200" dirty="0">
                <a:solidFill>
                  <a:schemeClr val="bg1">
                    <a:lumMod val="50000"/>
                  </a:schemeClr>
                </a:solidFill>
              </a:rPr>
              <a:t>is transformed in chemical reactions. </a:t>
            </a:r>
          </a:p>
          <a:p>
            <a:r>
              <a:rPr lang="en-US" sz="1200" dirty="0">
                <a:solidFill>
                  <a:schemeClr val="bg1">
                    <a:lumMod val="50000"/>
                  </a:schemeClr>
                </a:solidFill>
              </a:rPr>
              <a:t>When the reactants have more potential energy than the products, energy is </a:t>
            </a:r>
            <a:r>
              <a:rPr lang="en-US" sz="1200" dirty="0" smtClean="0">
                <a:solidFill>
                  <a:schemeClr val="bg1">
                    <a:lumMod val="50000"/>
                  </a:schemeClr>
                </a:solidFill>
              </a:rPr>
              <a:t>released in the reaction (“</a:t>
            </a:r>
            <a:r>
              <a:rPr lang="en-US" sz="1200" dirty="0">
                <a:solidFill>
                  <a:schemeClr val="bg1">
                    <a:lumMod val="50000"/>
                  </a:schemeClr>
                </a:solidFill>
              </a:rPr>
              <a:t>downhill” </a:t>
            </a:r>
            <a:r>
              <a:rPr lang="en-US" sz="1200" dirty="0" smtClean="0">
                <a:solidFill>
                  <a:schemeClr val="bg1">
                    <a:lumMod val="50000"/>
                  </a:schemeClr>
                </a:solidFill>
              </a:rPr>
              <a:t>reaction).</a:t>
            </a:r>
          </a:p>
          <a:p>
            <a:r>
              <a:rPr lang="en-US" sz="1200" dirty="0" smtClean="0">
                <a:solidFill>
                  <a:schemeClr val="bg1">
                    <a:lumMod val="50000"/>
                  </a:schemeClr>
                </a:solidFill>
              </a:rPr>
              <a:t>[</a:t>
            </a:r>
            <a:r>
              <a:rPr lang="en-US" sz="1200" dirty="0">
                <a:solidFill>
                  <a:schemeClr val="bg1">
                    <a:lumMod val="50000"/>
                  </a:schemeClr>
                </a:solidFill>
              </a:rPr>
              <a:t>electrolysis classrooms only</a:t>
            </a:r>
            <a:r>
              <a:rPr lang="en-US" sz="1200" dirty="0" smtClean="0">
                <a:solidFill>
                  <a:schemeClr val="bg1">
                    <a:lumMod val="50000"/>
                  </a:schemeClr>
                </a:solidFill>
              </a:rPr>
              <a:t>]</a:t>
            </a:r>
          </a:p>
          <a:p>
            <a:r>
              <a:rPr lang="en-US" sz="1200" dirty="0" smtClean="0">
                <a:solidFill>
                  <a:schemeClr val="bg1">
                    <a:lumMod val="50000"/>
                  </a:schemeClr>
                </a:solidFill>
              </a:rPr>
              <a:t>When </a:t>
            </a:r>
            <a:r>
              <a:rPr lang="en-US" sz="1200" dirty="0">
                <a:solidFill>
                  <a:schemeClr val="bg1">
                    <a:lumMod val="50000"/>
                  </a:schemeClr>
                </a:solidFill>
              </a:rPr>
              <a:t>the </a:t>
            </a:r>
            <a:r>
              <a:rPr lang="en-US" sz="1200" dirty="0" smtClean="0">
                <a:solidFill>
                  <a:schemeClr val="bg1">
                    <a:lumMod val="50000"/>
                  </a:schemeClr>
                </a:solidFill>
              </a:rPr>
              <a:t>products </a:t>
            </a:r>
            <a:r>
              <a:rPr lang="en-US" sz="1200" dirty="0">
                <a:solidFill>
                  <a:schemeClr val="bg1">
                    <a:lumMod val="50000"/>
                  </a:schemeClr>
                </a:solidFill>
              </a:rPr>
              <a:t>have more potential energy than the </a:t>
            </a:r>
            <a:r>
              <a:rPr lang="en-US" sz="1200" dirty="0" smtClean="0">
                <a:solidFill>
                  <a:schemeClr val="bg1">
                    <a:lumMod val="50000"/>
                  </a:schemeClr>
                </a:solidFill>
              </a:rPr>
              <a:t>reactants</a:t>
            </a:r>
            <a:r>
              <a:rPr lang="en-US" sz="1200" dirty="0">
                <a:solidFill>
                  <a:schemeClr val="bg1">
                    <a:lumMod val="50000"/>
                  </a:schemeClr>
                </a:solidFill>
              </a:rPr>
              <a:t>, energy </a:t>
            </a:r>
            <a:r>
              <a:rPr lang="en-US" sz="1200" dirty="0" smtClean="0">
                <a:solidFill>
                  <a:schemeClr val="bg1">
                    <a:lumMod val="50000"/>
                  </a:schemeClr>
                </a:solidFill>
              </a:rPr>
              <a:t>must be added to the reaction (“uphill</a:t>
            </a:r>
            <a:r>
              <a:rPr lang="en-US" sz="1200" dirty="0">
                <a:solidFill>
                  <a:schemeClr val="bg1">
                    <a:lumMod val="50000"/>
                  </a:schemeClr>
                </a:solidFill>
              </a:rPr>
              <a:t>” reaction</a:t>
            </a:r>
            <a:r>
              <a:rPr lang="en-US" sz="1200" dirty="0" smtClean="0">
                <a:solidFill>
                  <a:schemeClr val="bg1">
                    <a:lumMod val="50000"/>
                  </a:schemeClr>
                </a:solidFill>
              </a:rPr>
              <a:t>).</a:t>
            </a:r>
            <a:endParaRPr lang="en-US" sz="1200" dirty="0">
              <a:solidFill>
                <a:schemeClr val="bg1">
                  <a:lumMod val="50000"/>
                </a:schemeClr>
              </a:solidFill>
            </a:endParaRPr>
          </a:p>
          <a:p>
            <a:r>
              <a:rPr lang="en-US" sz="1200" dirty="0" smtClean="0">
                <a:solidFill>
                  <a:schemeClr val="bg1">
                    <a:lumMod val="50000"/>
                  </a:schemeClr>
                </a:solidFill>
              </a:rPr>
              <a:t>Food </a:t>
            </a:r>
            <a:r>
              <a:rPr lang="en-US" sz="1200" dirty="0">
                <a:solidFill>
                  <a:schemeClr val="bg1">
                    <a:lumMod val="50000"/>
                  </a:schemeClr>
                </a:solidFill>
              </a:rPr>
              <a:t>has energy in the form of calories.</a:t>
            </a:r>
          </a:p>
          <a:p>
            <a:r>
              <a:rPr lang="en-US" sz="1200" dirty="0">
                <a:solidFill>
                  <a:schemeClr val="bg1">
                    <a:lumMod val="50000"/>
                  </a:schemeClr>
                </a:solidFill>
              </a:rPr>
              <a:t>Living things get energy by rearranging food and oxygen molecules</a:t>
            </a:r>
            <a:r>
              <a:rPr lang="en-US" sz="1200" dirty="0" smtClean="0">
                <a:solidFill>
                  <a:schemeClr val="bg1">
                    <a:lumMod val="50000"/>
                  </a:schemeClr>
                </a:solidFill>
              </a:rPr>
              <a:t>.</a:t>
            </a:r>
          </a:p>
          <a:p>
            <a:endParaRPr lang="en-US" sz="1200" dirty="0" smtClean="0">
              <a:solidFill>
                <a:schemeClr val="bg1">
                  <a:lumMod val="50000"/>
                </a:schemeClr>
              </a:solidFill>
            </a:endParaRPr>
          </a:p>
          <a:p>
            <a:r>
              <a:rPr lang="en-US" sz="1200" u="sng" dirty="0" smtClean="0">
                <a:solidFill>
                  <a:schemeClr val="bg1">
                    <a:lumMod val="50000"/>
                  </a:schemeClr>
                </a:solidFill>
              </a:rPr>
              <a:t>Ideas from the Cellular Respiration Triangle</a:t>
            </a:r>
            <a:endParaRPr lang="en-US" sz="1200" u="sng" dirty="0">
              <a:solidFill>
                <a:schemeClr val="bg1">
                  <a:lumMod val="50000"/>
                </a:schemeClr>
              </a:solidFill>
            </a:endParaRPr>
          </a:p>
          <a:p>
            <a:r>
              <a:rPr lang="en-US" sz="1200" dirty="0">
                <a:solidFill>
                  <a:schemeClr val="bg1">
                    <a:lumMod val="50000"/>
                  </a:schemeClr>
                </a:solidFill>
              </a:rPr>
              <a:t>Living things rearrange food (specifically glucose - C</a:t>
            </a:r>
            <a:r>
              <a:rPr lang="en-US" sz="1200" baseline="-25000" dirty="0">
                <a:solidFill>
                  <a:schemeClr val="bg1">
                    <a:lumMod val="50000"/>
                  </a:schemeClr>
                </a:solidFill>
              </a:rPr>
              <a:t>6</a:t>
            </a:r>
            <a:r>
              <a:rPr lang="en-US" sz="1200" dirty="0">
                <a:solidFill>
                  <a:schemeClr val="bg1">
                    <a:lumMod val="50000"/>
                  </a:schemeClr>
                </a:solidFill>
              </a:rPr>
              <a:t>H</a:t>
            </a:r>
            <a:r>
              <a:rPr lang="en-US" sz="1200" baseline="-25000" dirty="0">
                <a:solidFill>
                  <a:schemeClr val="bg1">
                    <a:lumMod val="50000"/>
                  </a:schemeClr>
                </a:solidFill>
              </a:rPr>
              <a:t>12</a:t>
            </a:r>
            <a:r>
              <a:rPr lang="en-US" sz="1200" dirty="0">
                <a:solidFill>
                  <a:schemeClr val="bg1">
                    <a:lumMod val="50000"/>
                  </a:schemeClr>
                </a:solidFill>
              </a:rPr>
              <a:t>O</a:t>
            </a:r>
            <a:r>
              <a:rPr lang="en-US" sz="1200" baseline="-25000" dirty="0">
                <a:solidFill>
                  <a:schemeClr val="bg1">
                    <a:lumMod val="50000"/>
                  </a:schemeClr>
                </a:solidFill>
              </a:rPr>
              <a:t>﻿6</a:t>
            </a:r>
            <a:r>
              <a:rPr lang="en-US" sz="1200" dirty="0">
                <a:solidFill>
                  <a:schemeClr val="bg1">
                    <a:lumMod val="50000"/>
                  </a:schemeClr>
                </a:solidFill>
              </a:rPr>
              <a:t>﻿) and O</a:t>
            </a:r>
            <a:r>
              <a:rPr lang="en-US" sz="1200" baseline="-25000" dirty="0">
                <a:solidFill>
                  <a:schemeClr val="bg1">
                    <a:lumMod val="50000"/>
                  </a:schemeClr>
                </a:solidFill>
              </a:rPr>
              <a:t>2</a:t>
            </a:r>
            <a:r>
              <a:rPr lang="en-US" sz="1200" dirty="0">
                <a:solidFill>
                  <a:schemeClr val="bg1">
                    <a:lumMod val="50000"/>
                  </a:schemeClr>
                </a:solidFill>
              </a:rPr>
              <a:t> into CO</a:t>
            </a:r>
            <a:r>
              <a:rPr lang="en-US" sz="1200" baseline="-25000" dirty="0">
                <a:solidFill>
                  <a:schemeClr val="bg1">
                    <a:lumMod val="50000"/>
                  </a:schemeClr>
                </a:solidFill>
              </a:rPr>
              <a:t>2</a:t>
            </a:r>
            <a:r>
              <a:rPr lang="en-US" sz="1200" dirty="0">
                <a:solidFill>
                  <a:schemeClr val="bg1">
                    <a:lumMod val="50000"/>
                  </a:schemeClr>
                </a:solidFill>
              </a:rPr>
              <a:t> and H</a:t>
            </a:r>
            <a:r>
              <a:rPr lang="en-US" sz="1200" baseline="-25000" dirty="0">
                <a:solidFill>
                  <a:schemeClr val="bg1">
                    <a:lumMod val="50000"/>
                  </a:schemeClr>
                </a:solidFill>
              </a:rPr>
              <a:t>2</a:t>
            </a:r>
            <a:r>
              <a:rPr lang="en-US" sz="1200" dirty="0">
                <a:solidFill>
                  <a:schemeClr val="bg1">
                    <a:lumMod val="50000"/>
                  </a:schemeClr>
                </a:solidFill>
              </a:rPr>
              <a:t>O</a:t>
            </a:r>
          </a:p>
          <a:p>
            <a:r>
              <a:rPr lang="en-US" sz="1200" dirty="0">
                <a:solidFill>
                  <a:schemeClr val="bg1">
                    <a:lumMod val="50000"/>
                  </a:schemeClr>
                </a:solidFill>
              </a:rPr>
              <a:t>(C</a:t>
            </a:r>
            <a:r>
              <a:rPr lang="en-US" sz="1200" baseline="-25000" dirty="0">
                <a:solidFill>
                  <a:schemeClr val="bg1">
                    <a:lumMod val="50000"/>
                  </a:schemeClr>
                </a:solidFill>
              </a:rPr>
              <a:t>6</a:t>
            </a:r>
            <a:r>
              <a:rPr lang="en-US" sz="1200" dirty="0">
                <a:solidFill>
                  <a:schemeClr val="bg1">
                    <a:lumMod val="50000"/>
                  </a:schemeClr>
                </a:solidFill>
              </a:rPr>
              <a:t>H</a:t>
            </a:r>
            <a:r>
              <a:rPr lang="en-US" sz="1200" baseline="-25000" dirty="0">
                <a:solidFill>
                  <a:schemeClr val="bg1">
                    <a:lumMod val="50000"/>
                  </a:schemeClr>
                </a:solidFill>
              </a:rPr>
              <a:t>12</a:t>
            </a:r>
            <a:r>
              <a:rPr lang="en-US" sz="1200" dirty="0">
                <a:solidFill>
                  <a:schemeClr val="bg1">
                    <a:lumMod val="50000"/>
                  </a:schemeClr>
                </a:solidFill>
              </a:rPr>
              <a:t>O</a:t>
            </a:r>
            <a:r>
              <a:rPr lang="en-US" sz="1200" baseline="-25000" dirty="0">
                <a:solidFill>
                  <a:schemeClr val="bg1">
                    <a:lumMod val="50000"/>
                  </a:schemeClr>
                </a:solidFill>
              </a:rPr>
              <a:t>6</a:t>
            </a:r>
            <a:r>
              <a:rPr lang="en-US" sz="1200" dirty="0">
                <a:solidFill>
                  <a:schemeClr val="bg1">
                    <a:lumMod val="50000"/>
                  </a:schemeClr>
                </a:solidFill>
              </a:rPr>
              <a:t> + O</a:t>
            </a:r>
            <a:r>
              <a:rPr lang="en-US" sz="1200" baseline="-25000" dirty="0">
                <a:solidFill>
                  <a:schemeClr val="bg1">
                    <a:lumMod val="50000"/>
                  </a:schemeClr>
                </a:solidFill>
              </a:rPr>
              <a:t>2</a:t>
            </a:r>
            <a:r>
              <a:rPr lang="en-US" sz="1200" dirty="0">
                <a:solidFill>
                  <a:schemeClr val="bg1">
                    <a:lumMod val="50000"/>
                  </a:schemeClr>
                </a:solidFill>
              </a:rPr>
              <a:t>) have higher energy than (CO</a:t>
            </a:r>
            <a:r>
              <a:rPr lang="en-US" sz="1200" baseline="-25000" dirty="0">
                <a:solidFill>
                  <a:schemeClr val="bg1">
                    <a:lumMod val="50000"/>
                  </a:schemeClr>
                </a:solidFill>
              </a:rPr>
              <a:t>2</a:t>
            </a:r>
            <a:r>
              <a:rPr lang="en-US" sz="1200" dirty="0">
                <a:solidFill>
                  <a:schemeClr val="bg1">
                    <a:lumMod val="50000"/>
                  </a:schemeClr>
                </a:solidFill>
              </a:rPr>
              <a:t> + H</a:t>
            </a:r>
            <a:r>
              <a:rPr lang="en-US" sz="1200" baseline="-25000" dirty="0">
                <a:solidFill>
                  <a:schemeClr val="bg1">
                    <a:lumMod val="50000"/>
                  </a:schemeClr>
                </a:solidFill>
              </a:rPr>
              <a:t>2</a:t>
            </a:r>
            <a:r>
              <a:rPr lang="en-US" sz="1200" dirty="0">
                <a:solidFill>
                  <a:schemeClr val="bg1">
                    <a:lumMod val="50000"/>
                  </a:schemeClr>
                </a:solidFill>
              </a:rPr>
              <a:t>O) so this rearrangement releases energy.</a:t>
            </a:r>
          </a:p>
          <a:p>
            <a:pPr lvl="1"/>
            <a:r>
              <a:rPr lang="en-US" sz="1200" dirty="0">
                <a:solidFill>
                  <a:schemeClr val="bg1">
                    <a:lumMod val="50000"/>
                  </a:schemeClr>
                </a:solidFill>
              </a:rPr>
              <a:t>- The rearrangements occur in a series of steps rather than all at once.</a:t>
            </a:r>
          </a:p>
          <a:p>
            <a:pPr lvl="1"/>
            <a:r>
              <a:rPr lang="en-US" sz="1200" dirty="0">
                <a:solidFill>
                  <a:schemeClr val="bg1">
                    <a:lumMod val="50000"/>
                  </a:schemeClr>
                </a:solidFill>
              </a:rPr>
              <a:t>- Collectively the reactions are called cellular respiration.</a:t>
            </a:r>
          </a:p>
          <a:p>
            <a:pPr lvl="1"/>
            <a:r>
              <a:rPr lang="en-US" sz="1200" dirty="0">
                <a:solidFill>
                  <a:schemeClr val="bg1">
                    <a:lumMod val="50000"/>
                  </a:schemeClr>
                </a:solidFill>
              </a:rPr>
              <a:t>- Usable cellular energy is released in the form of ATP.</a:t>
            </a:r>
          </a:p>
          <a:p>
            <a:r>
              <a:rPr lang="en-US" sz="1200" dirty="0" smtClean="0">
                <a:solidFill>
                  <a:schemeClr val="bg1">
                    <a:lumMod val="50000"/>
                  </a:schemeClr>
                </a:solidFill>
              </a:rPr>
              <a:t>UNITY </a:t>
            </a:r>
            <a:r>
              <a:rPr lang="en-US" sz="1200" dirty="0">
                <a:solidFill>
                  <a:schemeClr val="bg1">
                    <a:lumMod val="50000"/>
                  </a:schemeClr>
                </a:solidFill>
              </a:rPr>
              <a:t>AND DIVERSITY: Other reactions (such as fermentation) can produce biologically usable energy, but they are usually less efficient. We see these reactions in some groups of organisms that have evolved under different environmental conditions and in our own bodies during times when oxygen is not readily available</a:t>
            </a:r>
            <a:r>
              <a:rPr lang="en-US" sz="1200" dirty="0" smtClean="0">
                <a:solidFill>
                  <a:schemeClr val="bg1">
                    <a:lumMod val="50000"/>
                  </a:schemeClr>
                </a:solidFill>
              </a:rPr>
              <a:t>.</a:t>
            </a:r>
          </a:p>
          <a:p>
            <a:endParaRPr lang="en-US" sz="1200" dirty="0" smtClean="0">
              <a:solidFill>
                <a:schemeClr val="bg1">
                  <a:lumMod val="50000"/>
                </a:schemeClr>
              </a:solidFill>
            </a:endParaRPr>
          </a:p>
          <a:p>
            <a:r>
              <a:rPr lang="en-US" sz="1200" u="sng" dirty="0">
                <a:solidFill>
                  <a:schemeClr val="bg1">
                    <a:lumMod val="50000"/>
                  </a:schemeClr>
                </a:solidFill>
              </a:rPr>
              <a:t>Ideas from the </a:t>
            </a:r>
            <a:r>
              <a:rPr lang="en-US" sz="1200" u="sng" dirty="0" smtClean="0">
                <a:solidFill>
                  <a:schemeClr val="bg1">
                    <a:lumMod val="50000"/>
                  </a:schemeClr>
                </a:solidFill>
              </a:rPr>
              <a:t>Biosynthesis Triangle:</a:t>
            </a:r>
          </a:p>
          <a:p>
            <a:r>
              <a:rPr lang="en-US" sz="1200" dirty="0" smtClean="0">
                <a:solidFill>
                  <a:schemeClr val="bg1">
                    <a:lumMod val="50000"/>
                  </a:schemeClr>
                </a:solidFill>
              </a:rPr>
              <a:t>[ethanol classrooms add] When the products have more potential energy than the reactants, energy must be added to the reaction (“uphill” reaction).</a:t>
            </a:r>
          </a:p>
          <a:p>
            <a:r>
              <a:rPr lang="en-US" sz="1200" i="1" dirty="0">
                <a:solidFill>
                  <a:schemeClr val="bg1">
                    <a:lumMod val="50000"/>
                  </a:schemeClr>
                </a:solidFill>
                <a:cs typeface="Arial" panose="020B0604020202020204" pitchFamily="34" charset="0"/>
              </a:rPr>
              <a:t>Building new biomolecules (proteins, fats and carbs) from the products of digestion requires energy</a:t>
            </a:r>
            <a:r>
              <a:rPr lang="en-US" sz="1200" i="1" dirty="0" smtClean="0">
                <a:solidFill>
                  <a:schemeClr val="bg1">
                    <a:lumMod val="50000"/>
                  </a:schemeClr>
                </a:solidFill>
                <a:cs typeface="Arial" panose="020B0604020202020204" pitchFamily="34" charset="0"/>
              </a:rPr>
              <a:t>. [also for “Matter from Food”]</a:t>
            </a:r>
            <a:endParaRPr lang="en-US" sz="1200" dirty="0" smtClean="0">
              <a:solidFill>
                <a:schemeClr val="bg1">
                  <a:lumMod val="50000"/>
                </a:schemeClr>
              </a:solidFill>
            </a:endParaRPr>
          </a:p>
          <a:p>
            <a:r>
              <a:rPr lang="en-US" sz="1200" dirty="0">
                <a:solidFill>
                  <a:schemeClr val="bg1">
                    <a:lumMod val="50000"/>
                  </a:schemeClr>
                </a:solidFill>
              </a:rPr>
              <a:t>If you run out of glucose your body can pull from fat stores and then as a last resort, amino acids to  provided fuel for cellular </a:t>
            </a:r>
            <a:r>
              <a:rPr lang="en-US" sz="1200" dirty="0" smtClean="0">
                <a:solidFill>
                  <a:schemeClr val="bg1">
                    <a:lumMod val="50000"/>
                  </a:schemeClr>
                </a:solidFill>
              </a:rPr>
              <a:t>respiration. </a:t>
            </a:r>
            <a:endParaRPr lang="en-US" sz="1200" dirty="0">
              <a:solidFill>
                <a:schemeClr val="bg1">
                  <a:lumMod val="50000"/>
                </a:schemeClr>
              </a:solidFill>
            </a:endParaRPr>
          </a:p>
          <a:p>
            <a:endParaRPr lang="en-US" sz="1200" dirty="0" smtClean="0"/>
          </a:p>
          <a:p>
            <a:r>
              <a:rPr lang="en-US" sz="1600" b="1" u="sng" dirty="0" smtClean="0">
                <a:solidFill>
                  <a:srgbClr val="D06A28"/>
                </a:solidFill>
              </a:rPr>
              <a:t>New Ideas in Photosynthesis</a:t>
            </a:r>
          </a:p>
          <a:p>
            <a:r>
              <a:rPr lang="en-US" sz="1600" dirty="0">
                <a:solidFill>
                  <a:srgbClr val="D06A28"/>
                </a:solidFill>
              </a:rPr>
              <a:t>Plants take in low energy molecules (CO</a:t>
            </a:r>
            <a:r>
              <a:rPr lang="en-US" sz="1600" baseline="-25000" dirty="0">
                <a:solidFill>
                  <a:srgbClr val="D06A28"/>
                </a:solidFill>
              </a:rPr>
              <a:t>2</a:t>
            </a:r>
            <a:r>
              <a:rPr lang="en-US" sz="1600" dirty="0">
                <a:solidFill>
                  <a:srgbClr val="D06A28"/>
                </a:solidFill>
              </a:rPr>
              <a:t> + H</a:t>
            </a:r>
            <a:r>
              <a:rPr lang="en-US" sz="1600" baseline="-25000" dirty="0">
                <a:solidFill>
                  <a:srgbClr val="D06A28"/>
                </a:solidFill>
              </a:rPr>
              <a:t>2</a:t>
            </a:r>
            <a:r>
              <a:rPr lang="en-US" sz="1600" dirty="0">
                <a:solidFill>
                  <a:srgbClr val="D06A28"/>
                </a:solidFill>
              </a:rPr>
              <a:t>O) and use energy from the sun to rearrange them into high energy molecules, glucose (C</a:t>
            </a:r>
            <a:r>
              <a:rPr lang="en-US" sz="1600" baseline="-25000" dirty="0">
                <a:solidFill>
                  <a:srgbClr val="D06A28"/>
                </a:solidFill>
              </a:rPr>
              <a:t>6</a:t>
            </a:r>
            <a:r>
              <a:rPr lang="en-US" sz="1600" dirty="0">
                <a:solidFill>
                  <a:srgbClr val="D06A28"/>
                </a:solidFill>
              </a:rPr>
              <a:t>H</a:t>
            </a:r>
            <a:r>
              <a:rPr lang="en-US" sz="1600" baseline="-25000" dirty="0">
                <a:solidFill>
                  <a:srgbClr val="D06A28"/>
                </a:solidFill>
              </a:rPr>
              <a:t>12</a:t>
            </a:r>
            <a:r>
              <a:rPr lang="en-US" sz="1600" dirty="0">
                <a:solidFill>
                  <a:srgbClr val="D06A28"/>
                </a:solidFill>
              </a:rPr>
              <a:t>O</a:t>
            </a:r>
            <a:r>
              <a:rPr lang="en-US" sz="1600" baseline="-25000" dirty="0">
                <a:solidFill>
                  <a:srgbClr val="D06A28"/>
                </a:solidFill>
              </a:rPr>
              <a:t>6 </a:t>
            </a:r>
            <a:r>
              <a:rPr lang="en-US" sz="1600" dirty="0">
                <a:solidFill>
                  <a:srgbClr val="D06A28"/>
                </a:solidFill>
              </a:rPr>
              <a:t>= food!) and O</a:t>
            </a:r>
            <a:r>
              <a:rPr lang="en-US" sz="1600" baseline="-25000" dirty="0">
                <a:solidFill>
                  <a:srgbClr val="D06A28"/>
                </a:solidFill>
              </a:rPr>
              <a:t>2</a:t>
            </a:r>
            <a:r>
              <a:rPr lang="en-US" sz="1600" dirty="0">
                <a:solidFill>
                  <a:srgbClr val="D06A28"/>
                </a:solidFill>
              </a:rPr>
              <a:t>. The reactions involved are collectively called photosynthesis.</a:t>
            </a:r>
          </a:p>
          <a:p>
            <a:r>
              <a:rPr lang="en-US" sz="1600" dirty="0" smtClean="0">
                <a:solidFill>
                  <a:srgbClr val="D06A28"/>
                </a:solidFill>
              </a:rPr>
              <a:t>Plants respire using the same cellular respiration reaction as other organisms to acquire the energy they need.</a:t>
            </a:r>
          </a:p>
          <a:p>
            <a:endParaRPr lang="en-US" sz="1200" dirty="0">
              <a:solidFill>
                <a:srgbClr val="D06A28"/>
              </a:solidFill>
            </a:endParaRPr>
          </a:p>
        </p:txBody>
      </p:sp>
    </p:spTree>
    <p:extLst>
      <p:ext uri="{BB962C8B-B14F-4D97-AF65-F5344CB8AC3E}">
        <p14:creationId xmlns:p14="http://schemas.microsoft.com/office/powerpoint/2010/main" val="189443261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LS07 </a:t>
            </a:r>
            <a:r>
              <a:rPr lang="en-US" sz="2400" dirty="0">
                <a:solidFill>
                  <a:schemeClr val="bg1"/>
                </a:solidFill>
                <a:latin typeface="Arial" panose="020B0604020202020204" pitchFamily="34" charset="0"/>
                <a:cs typeface="Arial" panose="020B0604020202020204" pitchFamily="34" charset="0"/>
              </a:rPr>
              <a:t>Teacher Resource: Learning Segment </a:t>
            </a:r>
            <a:r>
              <a:rPr lang="en-US" sz="2400" dirty="0" smtClean="0">
                <a:solidFill>
                  <a:schemeClr val="bg1"/>
                </a:solidFill>
                <a:latin typeface="Arial" panose="020B0604020202020204" pitchFamily="34" charset="0"/>
                <a:cs typeface="Arial" panose="020B0604020202020204" pitchFamily="34" charset="0"/>
              </a:rPr>
              <a:t>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None/>
            </a:pPr>
            <a:r>
              <a:rPr lang="en-US" sz="1600" b="1" dirty="0" smtClean="0">
                <a:solidFill>
                  <a:srgbClr val="583F34"/>
                </a:solidFill>
              </a:rPr>
              <a:t>M</a:t>
            </a:r>
            <a:r>
              <a:rPr lang="en-US" sz="1600" b="1" dirty="0" smtClean="0">
                <a:solidFill>
                  <a:srgbClr val="583F34"/>
                </a:solidFill>
                <a:sym typeface="Wingdings" panose="05000000000000000000" pitchFamily="2" charset="2"/>
              </a:rPr>
              <a:t>Q</a:t>
            </a:r>
            <a:r>
              <a:rPr lang="en-US" sz="1600" b="1" dirty="0" smtClean="0">
                <a:solidFill>
                  <a:srgbClr val="583F34"/>
                </a:solidFill>
              </a:rPr>
              <a:t>: </a:t>
            </a:r>
            <a:r>
              <a:rPr lang="en-US" sz="1600" b="1" dirty="0" smtClean="0">
                <a:solidFill>
                  <a:srgbClr val="583F34"/>
                </a:solidFill>
                <a:latin typeface="Arial" panose="020B0604020202020204" pitchFamily="34" charset="0"/>
                <a:cs typeface="Arial" panose="020B0604020202020204" pitchFamily="34" charset="0"/>
                <a:sym typeface="Wingdings" panose="05000000000000000000" pitchFamily="2" charset="2"/>
              </a:rPr>
              <a:t>We summarize the model before moving on to seed to tree…</a:t>
            </a:r>
            <a:endParaRPr lang="en-US" sz="1400" b="1" dirty="0">
              <a:solidFill>
                <a:srgbClr val="583F34"/>
              </a:solidFill>
              <a:latin typeface="Arial" panose="020B0604020202020204" pitchFamily="34" charset="0"/>
              <a:cs typeface="Arial" panose="020B0604020202020204" pitchFamily="34" charset="0"/>
            </a:endParaRPr>
          </a:p>
        </p:txBody>
      </p:sp>
      <p:sp>
        <p:nvSpPr>
          <p:cNvPr id="31" name="TextBox 30"/>
          <p:cNvSpPr txBox="1"/>
          <p:nvPr/>
        </p:nvSpPr>
        <p:spPr>
          <a:xfrm>
            <a:off x="3022333" y="1089944"/>
            <a:ext cx="5998245" cy="369332"/>
          </a:xfrm>
          <a:prstGeom prst="rect">
            <a:avLst/>
          </a:prstGeom>
          <a:noFill/>
        </p:spPr>
        <p:txBody>
          <a:bodyPr wrap="square" rtlCol="0">
            <a:spAutoFit/>
          </a:bodyPr>
          <a:lstStyle/>
          <a:p>
            <a:r>
              <a:rPr lang="en-US" dirty="0" smtClean="0">
                <a:solidFill>
                  <a:srgbClr val="583F34"/>
                </a:solidFill>
              </a:rPr>
              <a:t>Time: 30 minutes</a:t>
            </a:r>
          </a:p>
        </p:txBody>
      </p:sp>
      <p:sp>
        <p:nvSpPr>
          <p:cNvPr id="2" name="Rectangle 1"/>
          <p:cNvSpPr/>
          <p:nvPr/>
        </p:nvSpPr>
        <p:spPr>
          <a:xfrm>
            <a:off x="282908" y="3454961"/>
            <a:ext cx="3831892" cy="2800767"/>
          </a:xfrm>
          <a:prstGeom prst="rect">
            <a:avLst/>
          </a:prstGeom>
        </p:spPr>
        <p:txBody>
          <a:bodyPr wrap="square">
            <a:spAutoFit/>
          </a:bodyPr>
          <a:lstStyle/>
          <a:p>
            <a:r>
              <a:rPr lang="en-US" sz="1600" i="1" u="sng" dirty="0" smtClean="0">
                <a:solidFill>
                  <a:srgbClr val="583F34"/>
                </a:solidFill>
              </a:rPr>
              <a:t>Resources you </a:t>
            </a:r>
            <a:r>
              <a:rPr lang="en-US" sz="1600" i="1" u="sng" dirty="0">
                <a:solidFill>
                  <a:srgbClr val="583F34"/>
                </a:solidFill>
              </a:rPr>
              <a:t>will need:</a:t>
            </a:r>
          </a:p>
          <a:p>
            <a:r>
              <a:rPr lang="en-US" sz="1600" dirty="0">
                <a:solidFill>
                  <a:srgbClr val="583F34"/>
                </a:solidFill>
                <a:cs typeface="Arial" panose="020B0604020202020204" pitchFamily="34" charset="0"/>
              </a:rPr>
              <a:t>Photosynthesis Doodle Ecosphere </a:t>
            </a:r>
            <a:r>
              <a:rPr lang="en-US" sz="1600" dirty="0" smtClean="0">
                <a:solidFill>
                  <a:srgbClr val="583F34"/>
                </a:solidFill>
                <a:cs typeface="Arial" panose="020B0604020202020204" pitchFamily="34" charset="0"/>
              </a:rPr>
              <a:t>Motivated</a:t>
            </a:r>
          </a:p>
          <a:p>
            <a:r>
              <a:rPr lang="en-US" sz="1600" dirty="0" smtClean="0">
                <a:solidFill>
                  <a:srgbClr val="583F34"/>
                </a:solidFill>
                <a:cs typeface="Arial" panose="020B0604020202020204" pitchFamily="34" charset="0"/>
              </a:rPr>
              <a:t>or</a:t>
            </a:r>
          </a:p>
          <a:p>
            <a:r>
              <a:rPr lang="en-US" sz="1600" dirty="0" smtClean="0">
                <a:solidFill>
                  <a:srgbClr val="583F34"/>
                </a:solidFill>
                <a:cs typeface="Arial" panose="020B0604020202020204" pitchFamily="34" charset="0"/>
              </a:rPr>
              <a:t>Photosynthesis </a:t>
            </a:r>
            <a:r>
              <a:rPr lang="en-US" sz="1600" dirty="0">
                <a:solidFill>
                  <a:srgbClr val="583F34"/>
                </a:solidFill>
                <a:cs typeface="Arial" panose="020B0604020202020204" pitchFamily="34" charset="0"/>
              </a:rPr>
              <a:t>Doodle Parking Lot Motivated</a:t>
            </a:r>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endParaRPr lang="en-US" sz="1600" dirty="0" smtClean="0">
              <a:solidFill>
                <a:srgbClr val="583F34"/>
              </a:solidFill>
            </a:endParaRPr>
          </a:p>
          <a:p>
            <a:endParaRPr lang="en-US" sz="1600" dirty="0">
              <a:solidFill>
                <a:srgbClr val="583F34"/>
              </a:solidFill>
            </a:endParaRPr>
          </a:p>
          <a:p>
            <a:r>
              <a:rPr lang="en-US" sz="1600" i="1" u="sng" dirty="0" smtClean="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rPr>
              <a:t>Notes and Details:</a:t>
            </a:r>
          </a:p>
          <a:p>
            <a:pPr marL="0" indent="0">
              <a:buNone/>
            </a:pPr>
            <a:r>
              <a:rPr lang="en-US" sz="1600" dirty="0">
                <a:solidFill>
                  <a:srgbClr val="583F34"/>
                </a:solidFill>
              </a:rPr>
              <a:t>The goal of this segment is closure. We </a:t>
            </a:r>
            <a:r>
              <a:rPr lang="en-US" sz="1600" dirty="0" smtClean="0">
                <a:solidFill>
                  <a:srgbClr val="583F34"/>
                </a:solidFill>
              </a:rPr>
              <a:t>summarize our model ideas. We </a:t>
            </a:r>
            <a:r>
              <a:rPr lang="en-US" sz="1600" dirty="0">
                <a:solidFill>
                  <a:srgbClr val="583F34"/>
                </a:solidFill>
              </a:rPr>
              <a:t>also want to </a:t>
            </a:r>
            <a:r>
              <a:rPr lang="en-US" sz="1600" dirty="0" smtClean="0">
                <a:solidFill>
                  <a:srgbClr val="583F34"/>
                </a:solidFill>
              </a:rPr>
              <a:t>address any lingering questions. </a:t>
            </a:r>
            <a:endParaRPr lang="en-US" sz="1600" dirty="0">
              <a:solidFill>
                <a:srgbClr val="583F34"/>
              </a:solidFill>
            </a:endParaRPr>
          </a:p>
          <a:p>
            <a:pPr marL="0" indent="0">
              <a:buNone/>
            </a:pPr>
            <a:r>
              <a:rPr lang="en-US" sz="1600" dirty="0">
                <a:solidFill>
                  <a:srgbClr val="583F34"/>
                </a:solidFill>
              </a:rPr>
              <a:t>	</a:t>
            </a:r>
            <a:r>
              <a:rPr lang="en-US" sz="1600" dirty="0" smtClean="0">
                <a:solidFill>
                  <a:srgbClr val="583F34"/>
                </a:solidFill>
              </a:rPr>
              <a:t>			</a:t>
            </a:r>
            <a:endParaRPr lang="en-US" sz="1600" dirty="0">
              <a:solidFill>
                <a:srgbClr val="583F34"/>
              </a:solidFill>
            </a:endParaRPr>
          </a:p>
        </p:txBody>
      </p:sp>
      <p:grpSp>
        <p:nvGrpSpPr>
          <p:cNvPr id="21" name="Group 20"/>
          <p:cNvGrpSpPr/>
          <p:nvPr/>
        </p:nvGrpSpPr>
        <p:grpSpPr>
          <a:xfrm>
            <a:off x="457200" y="990600"/>
            <a:ext cx="2571024" cy="2190241"/>
            <a:chOff x="1029484" y="1311626"/>
            <a:chExt cx="2571024" cy="2190241"/>
          </a:xfrm>
          <a:noFill/>
        </p:grpSpPr>
        <p:sp>
          <p:nvSpPr>
            <p:cNvPr id="22" name="Triangle 16"/>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grpSp>
        <p:nvGrpSpPr>
          <p:cNvPr id="26" name="Group 25"/>
          <p:cNvGrpSpPr/>
          <p:nvPr/>
        </p:nvGrpSpPr>
        <p:grpSpPr>
          <a:xfrm>
            <a:off x="451309" y="962448"/>
            <a:ext cx="2571024" cy="2190241"/>
            <a:chOff x="1029484" y="1311626"/>
            <a:chExt cx="2571024" cy="2190241"/>
          </a:xfrm>
          <a:noFill/>
        </p:grpSpPr>
        <p:sp>
          <p:nvSpPr>
            <p:cNvPr id="27" name="Triangle 16"/>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8" name="Rectangle 27"/>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9" name="Rectangle 28"/>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30" name="Rectangle 29"/>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
        <p:nvSpPr>
          <p:cNvPr id="32" name="Oval 31"/>
          <p:cNvSpPr/>
          <p:nvPr/>
        </p:nvSpPr>
        <p:spPr>
          <a:xfrm>
            <a:off x="1447800" y="990600"/>
            <a:ext cx="466455" cy="466455"/>
          </a:xfrm>
          <a:prstGeom prst="ellipse">
            <a:avLst/>
          </a:prstGeom>
          <a:noFill/>
          <a:ln w="19050">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545755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05" y="2332037"/>
            <a:ext cx="8991600" cy="4525963"/>
          </a:xfrm>
        </p:spPr>
        <p:txBody>
          <a:bodyPr>
            <a:normAutofit fontScale="92500" lnSpcReduction="10000"/>
          </a:bodyPr>
          <a:lstStyle/>
          <a:p>
            <a:r>
              <a:rPr lang="en-US" b="1" dirty="0" smtClean="0"/>
              <a:t>We figured out that in general, over the course of a day, photosynthesis is happening MORE than cellular respiration in a plant. So what is its </a:t>
            </a:r>
            <a:r>
              <a:rPr lang="en-US" b="1" u="sng" dirty="0" smtClean="0"/>
              <a:t>overall</a:t>
            </a:r>
            <a:r>
              <a:rPr lang="en-US" b="1" dirty="0" smtClean="0"/>
              <a:t> effect on the environment?</a:t>
            </a:r>
          </a:p>
          <a:p>
            <a:pPr lvl="2"/>
            <a:r>
              <a:rPr lang="en-US" sz="3100" b="1" dirty="0" smtClean="0">
                <a:solidFill>
                  <a:srgbClr val="0000FF"/>
                </a:solidFill>
              </a:rPr>
              <a:t>CO</a:t>
            </a:r>
            <a:r>
              <a:rPr lang="en-US" sz="3100" b="1" baseline="-25000" dirty="0" smtClean="0">
                <a:solidFill>
                  <a:srgbClr val="0000FF"/>
                </a:solidFill>
              </a:rPr>
              <a:t>2</a:t>
            </a:r>
            <a:r>
              <a:rPr lang="en-US" sz="3100" b="1" dirty="0" smtClean="0">
                <a:solidFill>
                  <a:srgbClr val="0000FF"/>
                </a:solidFill>
              </a:rPr>
              <a:t> levels?</a:t>
            </a:r>
          </a:p>
          <a:p>
            <a:pPr lvl="2"/>
            <a:r>
              <a:rPr lang="en-US" sz="3500" b="1" dirty="0" smtClean="0">
                <a:solidFill>
                  <a:srgbClr val="0000FF"/>
                </a:solidFill>
              </a:rPr>
              <a:t>O</a:t>
            </a:r>
            <a:r>
              <a:rPr lang="en-US" sz="3500" b="1" baseline="-25000" dirty="0" smtClean="0">
                <a:solidFill>
                  <a:srgbClr val="0000FF"/>
                </a:solidFill>
              </a:rPr>
              <a:t>2</a:t>
            </a:r>
            <a:r>
              <a:rPr lang="en-US" sz="3500" b="1" dirty="0" smtClean="0">
                <a:solidFill>
                  <a:srgbClr val="0000FF"/>
                </a:solidFill>
              </a:rPr>
              <a:t> </a:t>
            </a:r>
            <a:r>
              <a:rPr lang="en-US" sz="3500" b="1" dirty="0">
                <a:solidFill>
                  <a:srgbClr val="0000FF"/>
                </a:solidFill>
              </a:rPr>
              <a:t>levels?</a:t>
            </a:r>
          </a:p>
          <a:p>
            <a:r>
              <a:rPr lang="en-US" dirty="0" smtClean="0"/>
              <a:t>BUT</a:t>
            </a:r>
            <a:r>
              <a:rPr lang="is-IS" dirty="0" smtClean="0"/>
              <a:t>…this also means it must make more glucose than it needs for cell respiration.</a:t>
            </a:r>
            <a:endParaRPr lang="en-US" dirty="0" smtClean="0"/>
          </a:p>
          <a:p>
            <a:pPr lvl="1"/>
            <a:r>
              <a:rPr lang="en-US" b="1" dirty="0" smtClean="0">
                <a:solidFill>
                  <a:srgbClr val="3843FF"/>
                </a:solidFill>
              </a:rPr>
              <a:t>What do you think happens to the extra glucose a plant makes beyond what it needs to get ATP?</a:t>
            </a:r>
          </a:p>
        </p:txBody>
      </p:sp>
      <p:pic>
        <p:nvPicPr>
          <p:cNvPr id="4" name="Picture 3" descr="Screen Shot 2015-12-14 at 9.53.1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76200"/>
            <a:ext cx="5351111" cy="2292484"/>
          </a:xfrm>
          <a:prstGeom prst="rect">
            <a:avLst/>
          </a:prstGeom>
        </p:spPr>
      </p:pic>
      <p:sp>
        <p:nvSpPr>
          <p:cNvPr id="2" name="TextBox 1"/>
          <p:cNvSpPr txBox="1"/>
          <p:nvPr/>
        </p:nvSpPr>
        <p:spPr>
          <a:xfrm>
            <a:off x="33670" y="76200"/>
            <a:ext cx="1295400" cy="461665"/>
          </a:xfrm>
          <a:prstGeom prst="rect">
            <a:avLst/>
          </a:prstGeom>
          <a:noFill/>
        </p:spPr>
        <p:txBody>
          <a:bodyPr wrap="square" rtlCol="0">
            <a:spAutoFit/>
          </a:bodyPr>
          <a:lstStyle/>
          <a:p>
            <a:r>
              <a:rPr lang="en-US" sz="2400" b="1" dirty="0" smtClean="0"/>
              <a:t>REVIEW: </a:t>
            </a:r>
            <a:endParaRPr lang="en-US" sz="2400" b="1" dirty="0"/>
          </a:p>
        </p:txBody>
      </p:sp>
    </p:spTree>
    <p:extLst>
      <p:ext uri="{BB962C8B-B14F-4D97-AF65-F5344CB8AC3E}">
        <p14:creationId xmlns:p14="http://schemas.microsoft.com/office/powerpoint/2010/main" val="37303932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533400"/>
            <a:ext cx="8991600" cy="6993466"/>
          </a:xfrm>
        </p:spPr>
        <p:txBody>
          <a:bodyPr>
            <a:normAutofit/>
          </a:bodyPr>
          <a:lstStyle/>
          <a:p>
            <a:pPr marL="0" indent="0">
              <a:buNone/>
            </a:pPr>
            <a:r>
              <a:rPr lang="en-US" dirty="0" smtClean="0"/>
              <a:t>				  </a:t>
            </a:r>
            <a:endParaRPr lang="en-US" dirty="0"/>
          </a:p>
          <a:p>
            <a:pPr marL="0" indent="0">
              <a:buNone/>
            </a:pPr>
            <a:r>
              <a:rPr lang="en-US" sz="2000" b="1" dirty="0"/>
              <a:t>	</a:t>
            </a:r>
            <a:r>
              <a:rPr lang="en-US" sz="2000" b="1" dirty="0" smtClean="0"/>
              <a:t>			</a:t>
            </a:r>
            <a:r>
              <a:rPr lang="en-US" sz="2800" b="1" dirty="0" smtClean="0"/>
              <a:t>MODEL IDEAS</a:t>
            </a:r>
          </a:p>
          <a:p>
            <a:pPr marL="0" indent="0">
              <a:buNone/>
            </a:pPr>
            <a:endParaRPr lang="en-US" sz="2800" b="1" dirty="0"/>
          </a:p>
          <a:p>
            <a:pPr marL="0" indent="0">
              <a:buNone/>
            </a:pPr>
            <a:endParaRPr lang="en-US" sz="2800" b="1" dirty="0" smtClean="0"/>
          </a:p>
          <a:p>
            <a:pPr marL="0" indent="0">
              <a:buNone/>
            </a:pPr>
            <a:endParaRPr lang="en-US" sz="2000" b="1" dirty="0" smtClean="0"/>
          </a:p>
          <a:p>
            <a:pPr marL="0" indent="0" algn="ctr">
              <a:buNone/>
            </a:pPr>
            <a:r>
              <a:rPr lang="en-US" sz="2000" dirty="0" smtClean="0">
                <a:solidFill>
                  <a:srgbClr val="FF0000"/>
                </a:solidFill>
              </a:rPr>
              <a:t>[Let’s add to our matter and energy from food models.] </a:t>
            </a:r>
            <a:endParaRPr lang="en-US" sz="2000" dirty="0">
              <a:solidFill>
                <a:srgbClr val="FF0000"/>
              </a:solidFill>
            </a:endParaRPr>
          </a:p>
        </p:txBody>
      </p:sp>
      <p:sp>
        <p:nvSpPr>
          <p:cNvPr id="24" name="TextBox 23"/>
          <p:cNvSpPr txBox="1"/>
          <p:nvPr/>
        </p:nvSpPr>
        <p:spPr>
          <a:xfrm>
            <a:off x="2099733" y="3217333"/>
            <a:ext cx="1676400" cy="369332"/>
          </a:xfrm>
          <a:prstGeom prst="rect">
            <a:avLst/>
          </a:prstGeom>
          <a:noFill/>
        </p:spPr>
        <p:txBody>
          <a:bodyPr wrap="square" rtlCol="0">
            <a:spAutoFit/>
          </a:bodyPr>
          <a:lstStyle/>
          <a:p>
            <a:endParaRPr lang="en-US" dirty="0"/>
          </a:p>
        </p:txBody>
      </p:sp>
      <p:sp>
        <p:nvSpPr>
          <p:cNvPr id="2" name="TextBox 1"/>
          <p:cNvSpPr txBox="1"/>
          <p:nvPr/>
        </p:nvSpPr>
        <p:spPr>
          <a:xfrm>
            <a:off x="1295400" y="5486400"/>
            <a:ext cx="6603190" cy="461665"/>
          </a:xfrm>
          <a:prstGeom prst="rect">
            <a:avLst/>
          </a:prstGeom>
          <a:noFill/>
        </p:spPr>
        <p:txBody>
          <a:bodyPr wrap="none" rtlCol="0">
            <a:spAutoFit/>
          </a:bodyPr>
          <a:lstStyle/>
          <a:p>
            <a:r>
              <a:rPr lang="en-US" sz="2400" dirty="0" smtClean="0"/>
              <a:t>Summarize important new model ideas in Doodle K</a:t>
            </a:r>
            <a:endParaRPr lang="en-US" sz="2400" dirty="0"/>
          </a:p>
        </p:txBody>
      </p:sp>
      <p:pic>
        <p:nvPicPr>
          <p:cNvPr id="7" name="pasted-image.pdf"/>
          <p:cNvPicPr>
            <a:picLocks noChangeAspect="1"/>
          </p:cNvPicPr>
          <p:nvPr/>
        </p:nvPicPr>
        <p:blipFill>
          <a:blip r:embed="rId3">
            <a:extLst/>
          </a:blip>
          <a:stretch>
            <a:fillRect/>
          </a:stretch>
        </p:blipFill>
        <p:spPr>
          <a:xfrm>
            <a:off x="304800" y="5334000"/>
            <a:ext cx="662315" cy="667753"/>
          </a:xfrm>
          <a:prstGeom prst="rect">
            <a:avLst/>
          </a:prstGeom>
          <a:ln w="12700">
            <a:miter lim="400000"/>
          </a:ln>
        </p:spPr>
      </p:pic>
    </p:spTree>
    <p:extLst>
      <p:ext uri="{BB962C8B-B14F-4D97-AF65-F5344CB8AC3E}">
        <p14:creationId xmlns:p14="http://schemas.microsoft.com/office/powerpoint/2010/main" val="192519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381000"/>
            <a:ext cx="4040188" cy="639762"/>
          </a:xfrm>
        </p:spPr>
        <p:txBody>
          <a:bodyPr/>
          <a:lstStyle/>
          <a:p>
            <a:r>
              <a:rPr lang="en-US" dirty="0" smtClean="0"/>
              <a:t>Matter from Food</a:t>
            </a:r>
            <a:endParaRPr lang="en-US" dirty="0"/>
          </a:p>
        </p:txBody>
      </p:sp>
      <p:sp>
        <p:nvSpPr>
          <p:cNvPr id="5" name="Content Placeholder 4"/>
          <p:cNvSpPr>
            <a:spLocks noGrp="1"/>
          </p:cNvSpPr>
          <p:nvPr>
            <p:ph sz="half" idx="2"/>
          </p:nvPr>
        </p:nvSpPr>
        <p:spPr>
          <a:xfrm>
            <a:off x="457200" y="1020762"/>
            <a:ext cx="4040188" cy="3951288"/>
          </a:xfrm>
        </p:spPr>
        <p:txBody>
          <a:bodyPr>
            <a:normAutofit fontScale="85000" lnSpcReduction="10000"/>
          </a:bodyPr>
          <a:lstStyle/>
          <a:p>
            <a:pPr marL="91440" indent="-91440">
              <a:spcBef>
                <a:spcPts val="0"/>
              </a:spcBef>
            </a:pPr>
            <a:r>
              <a:rPr lang="en-US" sz="1200" dirty="0">
                <a:solidFill>
                  <a:schemeClr val="tx1">
                    <a:lumMod val="50000"/>
                    <a:lumOff val="50000"/>
                  </a:schemeClr>
                </a:solidFill>
              </a:rPr>
              <a:t>Matter is conserved, neither created nor destroyed. Matter is rearranged in chemical reactions. </a:t>
            </a:r>
          </a:p>
          <a:p>
            <a:pPr marL="91440" indent="-91440">
              <a:spcBef>
                <a:spcPts val="0"/>
              </a:spcBef>
            </a:pPr>
            <a:r>
              <a:rPr lang="en-US" sz="1200" dirty="0">
                <a:solidFill>
                  <a:schemeClr val="tx1">
                    <a:lumMod val="50000"/>
                    <a:lumOff val="50000"/>
                  </a:schemeClr>
                </a:solidFill>
              </a:rPr>
              <a:t>Food has matter in the form of protein, carbs and fats- the same things we find our bodies are made of. We also take in matter as oxygen and water.</a:t>
            </a:r>
          </a:p>
          <a:p>
            <a:pPr marL="91440" indent="-91440">
              <a:spcBef>
                <a:spcPts val="0"/>
              </a:spcBef>
            </a:pPr>
            <a:r>
              <a:rPr lang="en-US" sz="1200" dirty="0">
                <a:solidFill>
                  <a:schemeClr val="tx1">
                    <a:lumMod val="50000"/>
                    <a:lumOff val="50000"/>
                  </a:schemeClr>
                </a:solidFill>
              </a:rPr>
              <a:t>Some of this matter is used in our body, but we take in much more matter than we need to use to grow or maintain body structures. </a:t>
            </a:r>
          </a:p>
          <a:p>
            <a:pPr marL="91440" indent="-91440">
              <a:spcBef>
                <a:spcPts val="0"/>
              </a:spcBef>
            </a:pPr>
            <a:r>
              <a:rPr lang="en-US" sz="1200" dirty="0">
                <a:solidFill>
                  <a:schemeClr val="tx1">
                    <a:lumMod val="50000"/>
                    <a:lumOff val="50000"/>
                  </a:schemeClr>
                </a:solidFill>
              </a:rPr>
              <a:t>Some of this matter (especially much of the water but also some indigestible material) basically passes through us.</a:t>
            </a:r>
          </a:p>
          <a:p>
            <a:pPr marL="91440" indent="-91440">
              <a:spcBef>
                <a:spcPts val="0"/>
              </a:spcBef>
            </a:pPr>
            <a:r>
              <a:rPr lang="en-US" sz="1200" dirty="0">
                <a:solidFill>
                  <a:schemeClr val="bg1">
                    <a:lumMod val="50000"/>
                  </a:schemeClr>
                </a:solidFill>
              </a:rPr>
              <a:t>Some of this matter is really taken in for energy</a:t>
            </a:r>
            <a:r>
              <a:rPr lang="en-US" sz="1200" dirty="0" smtClean="0">
                <a:solidFill>
                  <a:schemeClr val="bg1">
                    <a:lumMod val="50000"/>
                  </a:schemeClr>
                </a:solidFill>
              </a:rPr>
              <a:t>. </a:t>
            </a:r>
            <a:r>
              <a:rPr lang="en-US" sz="1200" dirty="0">
                <a:solidFill>
                  <a:schemeClr val="bg1">
                    <a:lumMod val="50000"/>
                  </a:schemeClr>
                </a:solidFill>
              </a:rPr>
              <a:t>It is rearranged to obtain energy in a reaction called cellular respiration. The products are expelled from the body as carbon dioxide and water.</a:t>
            </a:r>
          </a:p>
          <a:p>
            <a:pPr marL="91440" indent="-91440">
              <a:spcBef>
                <a:spcPts val="0"/>
              </a:spcBef>
            </a:pPr>
            <a:r>
              <a:rPr lang="en-US" sz="1200" dirty="0">
                <a:solidFill>
                  <a:schemeClr val="bg1">
                    <a:lumMod val="50000"/>
                  </a:schemeClr>
                </a:solidFill>
                <a:cs typeface="Arial" panose="020B0604020202020204" pitchFamily="34" charset="0"/>
              </a:rPr>
              <a:t>Some of our digested food is used for repair and to build new body </a:t>
            </a:r>
            <a:r>
              <a:rPr lang="en-US" sz="1200" dirty="0" smtClean="0">
                <a:solidFill>
                  <a:schemeClr val="bg1">
                    <a:lumMod val="50000"/>
                  </a:schemeClr>
                </a:solidFill>
                <a:cs typeface="Arial" panose="020B0604020202020204" pitchFamily="34" charset="0"/>
              </a:rPr>
              <a:t>tissue</a:t>
            </a:r>
            <a:r>
              <a:rPr lang="en-US" sz="1200" dirty="0">
                <a:solidFill>
                  <a:schemeClr val="bg1">
                    <a:lumMod val="50000"/>
                  </a:schemeClr>
                </a:solidFill>
                <a:cs typeface="Arial" panose="020B0604020202020204" pitchFamily="34" charset="0"/>
              </a:rPr>
              <a:t>.</a:t>
            </a:r>
          </a:p>
          <a:p>
            <a:pPr marL="91440" indent="-91440">
              <a:spcBef>
                <a:spcPts val="0"/>
              </a:spcBef>
            </a:pPr>
            <a:r>
              <a:rPr lang="en-US" sz="1200" i="1" dirty="0">
                <a:solidFill>
                  <a:schemeClr val="bg1">
                    <a:lumMod val="50000"/>
                  </a:schemeClr>
                </a:solidFill>
                <a:cs typeface="Arial" panose="020B0604020202020204" pitchFamily="34" charset="0"/>
              </a:rPr>
              <a:t>Building new biomolecules (proteins, fats and carbs) from the products of digestion requires energy. [also for “Energy from Food”]</a:t>
            </a:r>
          </a:p>
          <a:p>
            <a:pPr marL="91440" indent="-91440">
              <a:spcBef>
                <a:spcPts val="0"/>
              </a:spcBef>
            </a:pPr>
            <a:r>
              <a:rPr lang="en-US" sz="1200" dirty="0">
                <a:solidFill>
                  <a:schemeClr val="bg1">
                    <a:lumMod val="50000"/>
                  </a:schemeClr>
                </a:solidFill>
                <a:cs typeface="Arial" panose="020B0604020202020204" pitchFamily="34" charset="0"/>
              </a:rPr>
              <a:t>Food consumed in excess of what we need for energy and growth/repair is converted to fat and stored.</a:t>
            </a:r>
            <a:endParaRPr lang="en-US" sz="1200" dirty="0">
              <a:solidFill>
                <a:schemeClr val="bg1">
                  <a:lumMod val="50000"/>
                </a:schemeClr>
              </a:solidFill>
            </a:endParaRPr>
          </a:p>
          <a:p>
            <a:pPr marL="91440" indent="-91440">
              <a:spcBef>
                <a:spcPts val="0"/>
              </a:spcBef>
            </a:pPr>
            <a:r>
              <a:rPr lang="en-US" sz="1200" dirty="0" smtClean="0">
                <a:solidFill>
                  <a:srgbClr val="D06A28"/>
                </a:solidFill>
              </a:rPr>
              <a:t>Plants</a:t>
            </a:r>
            <a:r>
              <a:rPr lang="en-US" sz="1200" dirty="0">
                <a:solidFill>
                  <a:srgbClr val="D06A28"/>
                </a:solidFill>
              </a:rPr>
              <a:t> take in low energy molecules (CO</a:t>
            </a:r>
            <a:r>
              <a:rPr lang="en-US" sz="1200" baseline="-25000" dirty="0">
                <a:solidFill>
                  <a:srgbClr val="D06A28"/>
                </a:solidFill>
              </a:rPr>
              <a:t>2</a:t>
            </a:r>
            <a:r>
              <a:rPr lang="en-US" sz="1200" dirty="0">
                <a:solidFill>
                  <a:srgbClr val="D06A28"/>
                </a:solidFill>
              </a:rPr>
              <a:t> + H</a:t>
            </a:r>
            <a:r>
              <a:rPr lang="en-US" sz="1200" baseline="-25000" dirty="0">
                <a:solidFill>
                  <a:srgbClr val="D06A28"/>
                </a:solidFill>
              </a:rPr>
              <a:t>2</a:t>
            </a:r>
            <a:r>
              <a:rPr lang="en-US" sz="1200" dirty="0">
                <a:solidFill>
                  <a:srgbClr val="D06A28"/>
                </a:solidFill>
              </a:rPr>
              <a:t>O) and use energy from the sun to rearrange them into high energy molecules, glucose (C</a:t>
            </a:r>
            <a:r>
              <a:rPr lang="en-US" sz="1200" baseline="-25000" dirty="0">
                <a:solidFill>
                  <a:srgbClr val="D06A28"/>
                </a:solidFill>
              </a:rPr>
              <a:t>6</a:t>
            </a:r>
            <a:r>
              <a:rPr lang="en-US" sz="1200" dirty="0">
                <a:solidFill>
                  <a:srgbClr val="D06A28"/>
                </a:solidFill>
              </a:rPr>
              <a:t>H</a:t>
            </a:r>
            <a:r>
              <a:rPr lang="en-US" sz="1200" baseline="-25000" dirty="0">
                <a:solidFill>
                  <a:srgbClr val="D06A28"/>
                </a:solidFill>
              </a:rPr>
              <a:t>12</a:t>
            </a:r>
            <a:r>
              <a:rPr lang="en-US" sz="1200" dirty="0">
                <a:solidFill>
                  <a:srgbClr val="D06A28"/>
                </a:solidFill>
              </a:rPr>
              <a:t>O</a:t>
            </a:r>
            <a:r>
              <a:rPr lang="en-US" sz="1200" baseline="-25000" dirty="0">
                <a:solidFill>
                  <a:srgbClr val="D06A28"/>
                </a:solidFill>
              </a:rPr>
              <a:t>6 </a:t>
            </a:r>
            <a:r>
              <a:rPr lang="en-US" sz="1200" dirty="0">
                <a:solidFill>
                  <a:srgbClr val="D06A28"/>
                </a:solidFill>
              </a:rPr>
              <a:t>= food!) and O</a:t>
            </a:r>
            <a:r>
              <a:rPr lang="en-US" sz="1200" baseline="-25000" dirty="0">
                <a:solidFill>
                  <a:srgbClr val="D06A28"/>
                </a:solidFill>
              </a:rPr>
              <a:t>2</a:t>
            </a:r>
            <a:r>
              <a:rPr lang="en-US" sz="1200" dirty="0">
                <a:solidFill>
                  <a:srgbClr val="D06A28"/>
                </a:solidFill>
              </a:rPr>
              <a:t>. The reactions involved are collectively called photosynthesis.</a:t>
            </a:r>
          </a:p>
          <a:p>
            <a:pPr marL="91440" indent="-91440">
              <a:spcBef>
                <a:spcPts val="0"/>
              </a:spcBef>
            </a:pPr>
            <a:r>
              <a:rPr lang="en-US" sz="1200" dirty="0">
                <a:solidFill>
                  <a:srgbClr val="D06A28"/>
                </a:solidFill>
              </a:rPr>
              <a:t>Over a 24 hour period, the rate of photosynthesis in a plant is greater than the rate of cellular respiration. As a result: </a:t>
            </a:r>
          </a:p>
          <a:p>
            <a:pPr marL="91440" lvl="1" indent="-91440">
              <a:spcBef>
                <a:spcPts val="0"/>
              </a:spcBef>
            </a:pPr>
            <a:r>
              <a:rPr lang="en-US" sz="1200" dirty="0">
                <a:solidFill>
                  <a:srgbClr val="D06A28"/>
                </a:solidFill>
              </a:rPr>
              <a:t>Plants use more CO</a:t>
            </a:r>
            <a:r>
              <a:rPr lang="en-US" sz="1200" baseline="-25000" dirty="0">
                <a:solidFill>
                  <a:srgbClr val="D06A28"/>
                </a:solidFill>
              </a:rPr>
              <a:t>2</a:t>
            </a:r>
            <a:r>
              <a:rPr lang="en-US" sz="1200" dirty="0">
                <a:solidFill>
                  <a:srgbClr val="D06A28"/>
                </a:solidFill>
              </a:rPr>
              <a:t> than they give off.</a:t>
            </a:r>
          </a:p>
          <a:p>
            <a:pPr marL="91440" lvl="1" indent="-91440">
              <a:spcBef>
                <a:spcPts val="0"/>
              </a:spcBef>
            </a:pPr>
            <a:r>
              <a:rPr lang="en-US" sz="1200" dirty="0">
                <a:solidFill>
                  <a:srgbClr val="D06A28"/>
                </a:solidFill>
              </a:rPr>
              <a:t>Plants produce more O</a:t>
            </a:r>
            <a:r>
              <a:rPr lang="en-US" sz="1200" baseline="-25000" dirty="0">
                <a:solidFill>
                  <a:srgbClr val="D06A28"/>
                </a:solidFill>
              </a:rPr>
              <a:t>2</a:t>
            </a:r>
            <a:r>
              <a:rPr lang="en-US" sz="1200" dirty="0">
                <a:solidFill>
                  <a:srgbClr val="D06A28"/>
                </a:solidFill>
              </a:rPr>
              <a:t> than they use.</a:t>
            </a:r>
          </a:p>
          <a:p>
            <a:pPr marL="91440" indent="-91440">
              <a:spcBef>
                <a:spcPts val="0"/>
              </a:spcBef>
            </a:pPr>
            <a:r>
              <a:rPr lang="en-US" sz="1200" dirty="0">
                <a:solidFill>
                  <a:srgbClr val="D06A28"/>
                </a:solidFill>
              </a:rPr>
              <a:t>This means that a plant produces more glucose than it uses for energy.</a:t>
            </a:r>
          </a:p>
          <a:p>
            <a:pPr marL="91440" indent="-91440">
              <a:spcBef>
                <a:spcPts val="0"/>
              </a:spcBef>
            </a:pPr>
            <a:r>
              <a:rPr lang="en-US" sz="1200" dirty="0">
                <a:solidFill>
                  <a:srgbClr val="D06A28"/>
                </a:solidFill>
              </a:rPr>
              <a:t>Glucose not used for energy is used to build biomass.</a:t>
            </a:r>
          </a:p>
          <a:p>
            <a:pPr marL="91440" indent="-91440">
              <a:spcBef>
                <a:spcPts val="0"/>
              </a:spcBef>
            </a:pPr>
            <a:endParaRPr lang="en-US" sz="1200" dirty="0"/>
          </a:p>
          <a:p>
            <a:pPr marL="91440" indent="-91440">
              <a:spcBef>
                <a:spcPts val="0"/>
              </a:spcBef>
            </a:pPr>
            <a:endParaRPr lang="en-US" sz="1200" dirty="0">
              <a:solidFill>
                <a:srgbClr val="FF0000"/>
              </a:solidFill>
            </a:endParaRPr>
          </a:p>
          <a:p>
            <a:pPr marL="91440" indent="-91440">
              <a:spcBef>
                <a:spcPts val="0"/>
              </a:spcBef>
            </a:pPr>
            <a:endParaRPr lang="en-US" sz="1200" dirty="0">
              <a:solidFill>
                <a:srgbClr val="FF0000"/>
              </a:solidFill>
            </a:endParaRPr>
          </a:p>
          <a:p>
            <a:endParaRPr lang="en-US" dirty="0"/>
          </a:p>
        </p:txBody>
      </p:sp>
      <p:sp>
        <p:nvSpPr>
          <p:cNvPr id="6" name="Text Placeholder 5"/>
          <p:cNvSpPr>
            <a:spLocks noGrp="1"/>
          </p:cNvSpPr>
          <p:nvPr>
            <p:ph type="body" sz="quarter" idx="3"/>
          </p:nvPr>
        </p:nvSpPr>
        <p:spPr>
          <a:xfrm>
            <a:off x="4645025" y="381000"/>
            <a:ext cx="4041775" cy="639762"/>
          </a:xfrm>
        </p:spPr>
        <p:txBody>
          <a:bodyPr/>
          <a:lstStyle/>
          <a:p>
            <a:r>
              <a:rPr lang="en-US" dirty="0" smtClean="0"/>
              <a:t>Energy from Food</a:t>
            </a:r>
            <a:endParaRPr lang="en-US" dirty="0"/>
          </a:p>
        </p:txBody>
      </p:sp>
      <p:sp>
        <p:nvSpPr>
          <p:cNvPr id="7" name="Content Placeholder 6"/>
          <p:cNvSpPr>
            <a:spLocks noGrp="1"/>
          </p:cNvSpPr>
          <p:nvPr>
            <p:ph sz="quarter" idx="4"/>
          </p:nvPr>
        </p:nvSpPr>
        <p:spPr>
          <a:xfrm>
            <a:off x="4645025" y="1020762"/>
            <a:ext cx="4041775" cy="4541838"/>
          </a:xfrm>
        </p:spPr>
        <p:txBody>
          <a:bodyPr>
            <a:normAutofit fontScale="77500" lnSpcReduction="20000"/>
          </a:bodyPr>
          <a:lstStyle/>
          <a:p>
            <a:pPr marL="91440" indent="-91440">
              <a:lnSpc>
                <a:spcPct val="120000"/>
              </a:lnSpc>
              <a:spcBef>
                <a:spcPts val="0"/>
              </a:spcBef>
            </a:pPr>
            <a:r>
              <a:rPr lang="en-US" sz="1300" dirty="0">
                <a:solidFill>
                  <a:schemeClr val="tx1">
                    <a:lumMod val="50000"/>
                    <a:lumOff val="50000"/>
                  </a:schemeClr>
                </a:solidFill>
              </a:rPr>
              <a:t>Energy is conserved, neither created nor destroyed. Energy is transformed in chemical reactions. </a:t>
            </a:r>
          </a:p>
          <a:p>
            <a:pPr marL="91440" indent="-91440">
              <a:lnSpc>
                <a:spcPct val="120000"/>
              </a:lnSpc>
              <a:spcBef>
                <a:spcPts val="0"/>
              </a:spcBef>
            </a:pPr>
            <a:r>
              <a:rPr lang="en-US" sz="1300" dirty="0">
                <a:solidFill>
                  <a:schemeClr val="bg1">
                    <a:lumMod val="50000"/>
                  </a:schemeClr>
                </a:solidFill>
              </a:rPr>
              <a:t>When the reactants have more potential energy than the products, energy is released in the reaction (“downhill” reaction).</a:t>
            </a:r>
          </a:p>
          <a:p>
            <a:pPr marL="91440" indent="-91440">
              <a:lnSpc>
                <a:spcPct val="120000"/>
              </a:lnSpc>
              <a:spcBef>
                <a:spcPts val="0"/>
              </a:spcBef>
            </a:pPr>
            <a:r>
              <a:rPr lang="en-US" sz="1300" dirty="0"/>
              <a:t>When the products have more potential energy than the reactants, energy must be added to the reaction (“uphill” reaction</a:t>
            </a:r>
            <a:r>
              <a:rPr lang="en-US" sz="1300" dirty="0" smtClean="0"/>
              <a:t>). [electrolysis classrooms only]</a:t>
            </a:r>
            <a:endParaRPr lang="en-US" sz="1300" dirty="0"/>
          </a:p>
          <a:p>
            <a:pPr marL="91440" indent="-91440">
              <a:lnSpc>
                <a:spcPct val="120000"/>
              </a:lnSpc>
              <a:spcBef>
                <a:spcPts val="0"/>
              </a:spcBef>
            </a:pPr>
            <a:r>
              <a:rPr lang="en-US" sz="1300" dirty="0">
                <a:solidFill>
                  <a:schemeClr val="bg1">
                    <a:lumMod val="50000"/>
                  </a:schemeClr>
                </a:solidFill>
              </a:rPr>
              <a:t>Food has energy in the form of calories.</a:t>
            </a:r>
          </a:p>
          <a:p>
            <a:pPr marL="91440" indent="-91440">
              <a:lnSpc>
                <a:spcPct val="120000"/>
              </a:lnSpc>
              <a:spcBef>
                <a:spcPts val="0"/>
              </a:spcBef>
            </a:pPr>
            <a:r>
              <a:rPr lang="en-US" sz="1300" dirty="0">
                <a:solidFill>
                  <a:schemeClr val="bg1">
                    <a:lumMod val="50000"/>
                  </a:schemeClr>
                </a:solidFill>
              </a:rPr>
              <a:t>Living things get energy by rearranging food and oxygen molecules.</a:t>
            </a:r>
          </a:p>
          <a:p>
            <a:pPr marL="91440" indent="-91440">
              <a:lnSpc>
                <a:spcPct val="120000"/>
              </a:lnSpc>
              <a:spcBef>
                <a:spcPts val="0"/>
              </a:spcBef>
            </a:pPr>
            <a:r>
              <a:rPr lang="en-US" sz="1300" dirty="0">
                <a:solidFill>
                  <a:schemeClr val="bg1">
                    <a:lumMod val="50000"/>
                  </a:schemeClr>
                </a:solidFill>
              </a:rPr>
              <a:t>Living things rearrange food (specifically glucose - C</a:t>
            </a:r>
            <a:r>
              <a:rPr lang="en-US" sz="1300" baseline="-25000" dirty="0">
                <a:solidFill>
                  <a:schemeClr val="bg1">
                    <a:lumMod val="50000"/>
                  </a:schemeClr>
                </a:solidFill>
              </a:rPr>
              <a:t>6</a:t>
            </a:r>
            <a:r>
              <a:rPr lang="en-US" sz="1300" dirty="0">
                <a:solidFill>
                  <a:schemeClr val="bg1">
                    <a:lumMod val="50000"/>
                  </a:schemeClr>
                </a:solidFill>
              </a:rPr>
              <a:t>H</a:t>
            </a:r>
            <a:r>
              <a:rPr lang="en-US" sz="1300" baseline="-25000" dirty="0">
                <a:solidFill>
                  <a:schemeClr val="bg1">
                    <a:lumMod val="50000"/>
                  </a:schemeClr>
                </a:solidFill>
              </a:rPr>
              <a:t>12</a:t>
            </a:r>
            <a:r>
              <a:rPr lang="en-US" sz="1300" dirty="0">
                <a:solidFill>
                  <a:schemeClr val="bg1">
                    <a:lumMod val="50000"/>
                  </a:schemeClr>
                </a:solidFill>
              </a:rPr>
              <a:t>O</a:t>
            </a:r>
            <a:r>
              <a:rPr lang="en-US" sz="1300" baseline="-25000" dirty="0">
                <a:solidFill>
                  <a:schemeClr val="bg1">
                    <a:lumMod val="50000"/>
                  </a:schemeClr>
                </a:solidFill>
              </a:rPr>
              <a:t>﻿6</a:t>
            </a:r>
            <a:r>
              <a:rPr lang="en-US" sz="1300" dirty="0">
                <a:solidFill>
                  <a:schemeClr val="bg1">
                    <a:lumMod val="50000"/>
                  </a:schemeClr>
                </a:solidFill>
              </a:rPr>
              <a:t>﻿) and O</a:t>
            </a:r>
            <a:r>
              <a:rPr lang="en-US" sz="1300" baseline="-25000" dirty="0">
                <a:solidFill>
                  <a:schemeClr val="bg1">
                    <a:lumMod val="50000"/>
                  </a:schemeClr>
                </a:solidFill>
              </a:rPr>
              <a:t>2</a:t>
            </a:r>
            <a:r>
              <a:rPr lang="en-US" sz="1300" dirty="0">
                <a:solidFill>
                  <a:schemeClr val="bg1">
                    <a:lumMod val="50000"/>
                  </a:schemeClr>
                </a:solidFill>
              </a:rPr>
              <a:t> into CO</a:t>
            </a:r>
            <a:r>
              <a:rPr lang="en-US" sz="1300" baseline="-25000" dirty="0">
                <a:solidFill>
                  <a:schemeClr val="bg1">
                    <a:lumMod val="50000"/>
                  </a:schemeClr>
                </a:solidFill>
              </a:rPr>
              <a:t>2</a:t>
            </a:r>
            <a:r>
              <a:rPr lang="en-US" sz="1300" dirty="0">
                <a:solidFill>
                  <a:schemeClr val="bg1">
                    <a:lumMod val="50000"/>
                  </a:schemeClr>
                </a:solidFill>
              </a:rPr>
              <a:t> and H</a:t>
            </a:r>
            <a:r>
              <a:rPr lang="en-US" sz="1300" baseline="-25000" dirty="0">
                <a:solidFill>
                  <a:schemeClr val="bg1">
                    <a:lumMod val="50000"/>
                  </a:schemeClr>
                </a:solidFill>
              </a:rPr>
              <a:t>2</a:t>
            </a:r>
            <a:r>
              <a:rPr lang="en-US" sz="1300" dirty="0">
                <a:solidFill>
                  <a:schemeClr val="bg1">
                    <a:lumMod val="50000"/>
                  </a:schemeClr>
                </a:solidFill>
              </a:rPr>
              <a:t>O</a:t>
            </a:r>
          </a:p>
          <a:p>
            <a:pPr marL="91440" indent="-91440">
              <a:lnSpc>
                <a:spcPct val="120000"/>
              </a:lnSpc>
              <a:spcBef>
                <a:spcPts val="0"/>
              </a:spcBef>
            </a:pPr>
            <a:r>
              <a:rPr lang="en-US" sz="1300" dirty="0">
                <a:solidFill>
                  <a:schemeClr val="bg1">
                    <a:lumMod val="50000"/>
                  </a:schemeClr>
                </a:solidFill>
              </a:rPr>
              <a:t>(C</a:t>
            </a:r>
            <a:r>
              <a:rPr lang="en-US" sz="1300" baseline="-25000" dirty="0">
                <a:solidFill>
                  <a:schemeClr val="bg1">
                    <a:lumMod val="50000"/>
                  </a:schemeClr>
                </a:solidFill>
              </a:rPr>
              <a:t>6</a:t>
            </a:r>
            <a:r>
              <a:rPr lang="en-US" sz="1300" dirty="0">
                <a:solidFill>
                  <a:schemeClr val="bg1">
                    <a:lumMod val="50000"/>
                  </a:schemeClr>
                </a:solidFill>
              </a:rPr>
              <a:t>H</a:t>
            </a:r>
            <a:r>
              <a:rPr lang="en-US" sz="1300" baseline="-25000" dirty="0">
                <a:solidFill>
                  <a:schemeClr val="bg1">
                    <a:lumMod val="50000"/>
                  </a:schemeClr>
                </a:solidFill>
              </a:rPr>
              <a:t>12</a:t>
            </a:r>
            <a:r>
              <a:rPr lang="en-US" sz="1300" dirty="0">
                <a:solidFill>
                  <a:schemeClr val="bg1">
                    <a:lumMod val="50000"/>
                  </a:schemeClr>
                </a:solidFill>
              </a:rPr>
              <a:t>O</a:t>
            </a:r>
            <a:r>
              <a:rPr lang="en-US" sz="1300" baseline="-25000" dirty="0">
                <a:solidFill>
                  <a:schemeClr val="bg1">
                    <a:lumMod val="50000"/>
                  </a:schemeClr>
                </a:solidFill>
              </a:rPr>
              <a:t>6</a:t>
            </a:r>
            <a:r>
              <a:rPr lang="en-US" sz="1300" dirty="0">
                <a:solidFill>
                  <a:schemeClr val="bg1">
                    <a:lumMod val="50000"/>
                  </a:schemeClr>
                </a:solidFill>
              </a:rPr>
              <a:t> + O</a:t>
            </a:r>
            <a:r>
              <a:rPr lang="en-US" sz="1300" baseline="-25000" dirty="0">
                <a:solidFill>
                  <a:schemeClr val="bg1">
                    <a:lumMod val="50000"/>
                  </a:schemeClr>
                </a:solidFill>
              </a:rPr>
              <a:t>2</a:t>
            </a:r>
            <a:r>
              <a:rPr lang="en-US" sz="1300" dirty="0">
                <a:solidFill>
                  <a:schemeClr val="bg1">
                    <a:lumMod val="50000"/>
                  </a:schemeClr>
                </a:solidFill>
              </a:rPr>
              <a:t>) have higher energy than (CO</a:t>
            </a:r>
            <a:r>
              <a:rPr lang="en-US" sz="1300" baseline="-25000" dirty="0">
                <a:solidFill>
                  <a:schemeClr val="bg1">
                    <a:lumMod val="50000"/>
                  </a:schemeClr>
                </a:solidFill>
              </a:rPr>
              <a:t>2</a:t>
            </a:r>
            <a:r>
              <a:rPr lang="en-US" sz="1300" dirty="0">
                <a:solidFill>
                  <a:schemeClr val="bg1">
                    <a:lumMod val="50000"/>
                  </a:schemeClr>
                </a:solidFill>
              </a:rPr>
              <a:t> + H</a:t>
            </a:r>
            <a:r>
              <a:rPr lang="en-US" sz="1300" baseline="-25000" dirty="0">
                <a:solidFill>
                  <a:schemeClr val="bg1">
                    <a:lumMod val="50000"/>
                  </a:schemeClr>
                </a:solidFill>
              </a:rPr>
              <a:t>2</a:t>
            </a:r>
            <a:r>
              <a:rPr lang="en-US" sz="1300" dirty="0">
                <a:solidFill>
                  <a:schemeClr val="bg1">
                    <a:lumMod val="50000"/>
                  </a:schemeClr>
                </a:solidFill>
              </a:rPr>
              <a:t>O) so this rearrangement releases energy.</a:t>
            </a:r>
          </a:p>
          <a:p>
            <a:pPr marL="91440" lvl="1" indent="-91440">
              <a:lnSpc>
                <a:spcPct val="120000"/>
              </a:lnSpc>
              <a:spcBef>
                <a:spcPts val="0"/>
              </a:spcBef>
              <a:buNone/>
            </a:pPr>
            <a:r>
              <a:rPr lang="en-US" sz="1300" dirty="0">
                <a:solidFill>
                  <a:schemeClr val="bg1">
                    <a:lumMod val="50000"/>
                  </a:schemeClr>
                </a:solidFill>
              </a:rPr>
              <a:t>- The rearrangements occur in a series of steps rather than all at once.</a:t>
            </a:r>
          </a:p>
          <a:p>
            <a:pPr marL="91440" lvl="1" indent="-91440">
              <a:lnSpc>
                <a:spcPct val="120000"/>
              </a:lnSpc>
              <a:spcBef>
                <a:spcPts val="0"/>
              </a:spcBef>
              <a:buNone/>
            </a:pPr>
            <a:r>
              <a:rPr lang="en-US" sz="1300" dirty="0">
                <a:solidFill>
                  <a:schemeClr val="bg1">
                    <a:lumMod val="50000"/>
                  </a:schemeClr>
                </a:solidFill>
              </a:rPr>
              <a:t>- Collectively the reactions are called cellular </a:t>
            </a:r>
            <a:r>
              <a:rPr lang="en-US" sz="1300" dirty="0" smtClean="0">
                <a:solidFill>
                  <a:schemeClr val="bg1">
                    <a:lumMod val="50000"/>
                  </a:schemeClr>
                </a:solidFill>
              </a:rPr>
              <a:t>respiration.</a:t>
            </a:r>
          </a:p>
          <a:p>
            <a:pPr marL="91440" lvl="1" indent="-91440">
              <a:lnSpc>
                <a:spcPct val="120000"/>
              </a:lnSpc>
              <a:spcBef>
                <a:spcPts val="0"/>
              </a:spcBef>
              <a:buNone/>
            </a:pPr>
            <a:r>
              <a:rPr lang="en-US" sz="1300" dirty="0" smtClean="0">
                <a:solidFill>
                  <a:schemeClr val="bg1">
                    <a:lumMod val="50000"/>
                  </a:schemeClr>
                </a:solidFill>
              </a:rPr>
              <a:t>- Usable </a:t>
            </a:r>
            <a:r>
              <a:rPr lang="en-US" sz="1300" dirty="0">
                <a:solidFill>
                  <a:schemeClr val="bg1">
                    <a:lumMod val="50000"/>
                  </a:schemeClr>
                </a:solidFill>
              </a:rPr>
              <a:t>cellular energy is released in the form of ATP</a:t>
            </a:r>
            <a:r>
              <a:rPr lang="en-US" sz="1300" dirty="0" smtClean="0">
                <a:solidFill>
                  <a:schemeClr val="bg1">
                    <a:lumMod val="50000"/>
                  </a:schemeClr>
                </a:solidFill>
              </a:rPr>
              <a:t>.</a:t>
            </a:r>
          </a:p>
          <a:p>
            <a:pPr marL="91440" indent="-91440">
              <a:lnSpc>
                <a:spcPct val="120000"/>
              </a:lnSpc>
              <a:spcBef>
                <a:spcPts val="0"/>
              </a:spcBef>
            </a:pPr>
            <a:r>
              <a:rPr lang="en-US" sz="1300" dirty="0"/>
              <a:t>[ethanol classrooms add] When the products have more potential energy than the reactants, energy must be added to the reaction (“uphill” reaction).</a:t>
            </a:r>
          </a:p>
          <a:p>
            <a:pPr marL="91440" indent="-91440">
              <a:lnSpc>
                <a:spcPct val="120000"/>
              </a:lnSpc>
              <a:spcBef>
                <a:spcPts val="0"/>
              </a:spcBef>
            </a:pPr>
            <a:r>
              <a:rPr lang="en-US" sz="1300" i="1" dirty="0">
                <a:solidFill>
                  <a:schemeClr val="bg1">
                    <a:lumMod val="50000"/>
                  </a:schemeClr>
                </a:solidFill>
                <a:cs typeface="Arial" panose="020B0604020202020204" pitchFamily="34" charset="0"/>
              </a:rPr>
              <a:t>Building new biomolecules (proteins, fats and carbs) from the products of digestion requires energy. [also for “Matter from Food”]</a:t>
            </a:r>
            <a:endParaRPr lang="en-US" sz="1300" dirty="0">
              <a:solidFill>
                <a:schemeClr val="bg1">
                  <a:lumMod val="50000"/>
                </a:schemeClr>
              </a:solidFill>
            </a:endParaRPr>
          </a:p>
          <a:p>
            <a:pPr marL="91440" indent="-91440">
              <a:lnSpc>
                <a:spcPct val="120000"/>
              </a:lnSpc>
              <a:spcBef>
                <a:spcPts val="0"/>
              </a:spcBef>
            </a:pPr>
            <a:r>
              <a:rPr lang="en-US" sz="1300" dirty="0">
                <a:solidFill>
                  <a:schemeClr val="bg1">
                    <a:lumMod val="50000"/>
                  </a:schemeClr>
                </a:solidFill>
              </a:rPr>
              <a:t>If you run out of glucose your body can pull from fat stores and then as a last resort, amino acids to  provided fuel for cellular respiration. </a:t>
            </a:r>
            <a:endParaRPr lang="en-US" sz="1300" dirty="0">
              <a:solidFill>
                <a:srgbClr val="D06A28"/>
              </a:solidFill>
            </a:endParaRPr>
          </a:p>
          <a:p>
            <a:pPr marL="91440" indent="-91440">
              <a:lnSpc>
                <a:spcPct val="120000"/>
              </a:lnSpc>
              <a:spcBef>
                <a:spcPts val="0"/>
              </a:spcBef>
            </a:pPr>
            <a:r>
              <a:rPr lang="en-US" sz="1300" dirty="0">
                <a:solidFill>
                  <a:srgbClr val="D06A28"/>
                </a:solidFill>
              </a:rPr>
              <a:t>Plants take in low energy molecules (CO</a:t>
            </a:r>
            <a:r>
              <a:rPr lang="en-US" sz="1300" baseline="-25000" dirty="0">
                <a:solidFill>
                  <a:srgbClr val="D06A28"/>
                </a:solidFill>
              </a:rPr>
              <a:t>2</a:t>
            </a:r>
            <a:r>
              <a:rPr lang="en-US" sz="1300" dirty="0">
                <a:solidFill>
                  <a:srgbClr val="D06A28"/>
                </a:solidFill>
              </a:rPr>
              <a:t> + H</a:t>
            </a:r>
            <a:r>
              <a:rPr lang="en-US" sz="1300" baseline="-25000" dirty="0">
                <a:solidFill>
                  <a:srgbClr val="D06A28"/>
                </a:solidFill>
              </a:rPr>
              <a:t>2</a:t>
            </a:r>
            <a:r>
              <a:rPr lang="en-US" sz="1300" dirty="0">
                <a:solidFill>
                  <a:srgbClr val="D06A28"/>
                </a:solidFill>
              </a:rPr>
              <a:t>O) and use energy from the sun to rearrange them into high energy molecules, glucose (C</a:t>
            </a:r>
            <a:r>
              <a:rPr lang="en-US" sz="1300" baseline="-25000" dirty="0">
                <a:solidFill>
                  <a:srgbClr val="D06A28"/>
                </a:solidFill>
              </a:rPr>
              <a:t>6</a:t>
            </a:r>
            <a:r>
              <a:rPr lang="en-US" sz="1300" dirty="0">
                <a:solidFill>
                  <a:srgbClr val="D06A28"/>
                </a:solidFill>
              </a:rPr>
              <a:t>H</a:t>
            </a:r>
            <a:r>
              <a:rPr lang="en-US" sz="1300" baseline="-25000" dirty="0">
                <a:solidFill>
                  <a:srgbClr val="D06A28"/>
                </a:solidFill>
              </a:rPr>
              <a:t>12</a:t>
            </a:r>
            <a:r>
              <a:rPr lang="en-US" sz="1300" dirty="0">
                <a:solidFill>
                  <a:srgbClr val="D06A28"/>
                </a:solidFill>
              </a:rPr>
              <a:t>O</a:t>
            </a:r>
            <a:r>
              <a:rPr lang="en-US" sz="1300" baseline="-25000" dirty="0">
                <a:solidFill>
                  <a:srgbClr val="D06A28"/>
                </a:solidFill>
              </a:rPr>
              <a:t>6 </a:t>
            </a:r>
            <a:r>
              <a:rPr lang="en-US" sz="1300" dirty="0">
                <a:solidFill>
                  <a:srgbClr val="D06A28"/>
                </a:solidFill>
              </a:rPr>
              <a:t>= food!) and O</a:t>
            </a:r>
            <a:r>
              <a:rPr lang="en-US" sz="1300" baseline="-25000" dirty="0">
                <a:solidFill>
                  <a:srgbClr val="D06A28"/>
                </a:solidFill>
              </a:rPr>
              <a:t>2</a:t>
            </a:r>
            <a:r>
              <a:rPr lang="en-US" sz="1300" dirty="0">
                <a:solidFill>
                  <a:srgbClr val="D06A28"/>
                </a:solidFill>
              </a:rPr>
              <a:t>. The reactions involved are collectively called photosynthesis.</a:t>
            </a:r>
          </a:p>
          <a:p>
            <a:pPr marL="91440" indent="-91440">
              <a:lnSpc>
                <a:spcPct val="120000"/>
              </a:lnSpc>
              <a:spcBef>
                <a:spcPts val="0"/>
              </a:spcBef>
            </a:pPr>
            <a:r>
              <a:rPr lang="en-US" sz="1300" dirty="0">
                <a:solidFill>
                  <a:srgbClr val="D06A28"/>
                </a:solidFill>
              </a:rPr>
              <a:t>Plants respire using the same cellular respiration reaction as other organisms to acquire the energy they need.</a:t>
            </a:r>
          </a:p>
          <a:p>
            <a:endParaRPr lang="en-US" sz="1800" dirty="0"/>
          </a:p>
        </p:txBody>
      </p:sp>
      <p:sp>
        <p:nvSpPr>
          <p:cNvPr id="2" name="Title 1"/>
          <p:cNvSpPr>
            <a:spLocks noGrp="1"/>
          </p:cNvSpPr>
          <p:nvPr>
            <p:ph type="title"/>
          </p:nvPr>
        </p:nvSpPr>
        <p:spPr/>
        <p:txBody>
          <a:bodyPr>
            <a:normAutofit fontScale="90000"/>
          </a:bodyPr>
          <a:lstStyle/>
          <a:p>
            <a:r>
              <a:rPr lang="en-US" dirty="0" smtClean="0"/>
              <a:t>Tracking Two Models [For Teachers Only]</a:t>
            </a:r>
            <a:endParaRPr lang="en-US" dirty="0"/>
          </a:p>
        </p:txBody>
      </p:sp>
      <p:sp>
        <p:nvSpPr>
          <p:cNvPr id="11" name="Title 1"/>
          <p:cNvSpPr txBox="1">
            <a:spLocks/>
          </p:cNvSpPr>
          <p:nvPr/>
        </p:nvSpPr>
        <p:spPr>
          <a:xfrm>
            <a:off x="1753595" y="3250392"/>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p:cNvSpPr txBox="1"/>
          <p:nvPr/>
        </p:nvSpPr>
        <p:spPr>
          <a:xfrm>
            <a:off x="159798" y="685235"/>
            <a:ext cx="8860780" cy="584775"/>
          </a:xfrm>
          <a:prstGeom prst="rect">
            <a:avLst/>
          </a:prstGeom>
          <a:noFill/>
        </p:spPr>
        <p:txBody>
          <a:bodyPr wrap="square" rtlCol="0">
            <a:spAutoFit/>
          </a:bodyPr>
          <a:lstStyle/>
          <a:p>
            <a:endParaRPr lang="en-US" sz="1600" dirty="0" smtClean="0">
              <a:solidFill>
                <a:srgbClr val="583F34"/>
              </a:solidFill>
            </a:endParaRPr>
          </a:p>
          <a:p>
            <a:endParaRPr lang="en-US" sz="1600" dirty="0">
              <a:solidFill>
                <a:srgbClr val="D06A28"/>
              </a:solidFill>
            </a:endParaRPr>
          </a:p>
        </p:txBody>
      </p:sp>
    </p:spTree>
    <p:extLst>
      <p:ext uri="{BB962C8B-B14F-4D97-AF65-F5344CB8AC3E}">
        <p14:creationId xmlns:p14="http://schemas.microsoft.com/office/powerpoint/2010/main" val="2911124069"/>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LS07 </a:t>
            </a:r>
            <a:r>
              <a:rPr lang="en-US" sz="2400" dirty="0">
                <a:solidFill>
                  <a:schemeClr val="bg1"/>
                </a:solidFill>
                <a:latin typeface="Arial" panose="020B0604020202020204" pitchFamily="34" charset="0"/>
                <a:cs typeface="Arial" panose="020B0604020202020204" pitchFamily="34" charset="0"/>
              </a:rPr>
              <a:t>Teacher Resource: </a:t>
            </a:r>
            <a:r>
              <a:rPr lang="en-US" sz="2400" dirty="0" smtClean="0">
                <a:solidFill>
                  <a:schemeClr val="bg1"/>
                </a:solidFill>
                <a:latin typeface="Arial" panose="020B0604020202020204" pitchFamily="34" charset="0"/>
                <a:cs typeface="Arial" panose="020B0604020202020204" pitchFamily="34" charset="0"/>
              </a:rPr>
              <a:t>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402046"/>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b="1" dirty="0" smtClean="0">
                <a:solidFill>
                  <a:srgbClr val="583F34"/>
                </a:solidFill>
              </a:rPr>
              <a:t>What did we figure out? </a:t>
            </a:r>
            <a:endParaRPr lang="en-US" sz="2400" b="1" dirty="0">
              <a:solidFill>
                <a:srgbClr val="583F34"/>
              </a:solidFill>
            </a:endParaRPr>
          </a:p>
          <a:p>
            <a:pPr marL="0" indent="0">
              <a:lnSpc>
                <a:spcPct val="110000"/>
              </a:lnSpc>
              <a:spcBef>
                <a:spcPts val="0"/>
              </a:spcBef>
              <a:spcAft>
                <a:spcPts val="600"/>
              </a:spcAft>
              <a:buNone/>
            </a:pPr>
            <a:r>
              <a:rPr lang="en-US" sz="1900" dirty="0">
                <a:solidFill>
                  <a:srgbClr val="583F34"/>
                </a:solidFill>
                <a:cs typeface="Arial" panose="020B0604020202020204" pitchFamily="34" charset="0"/>
              </a:rPr>
              <a:t>Plants use any extra glucose they produce beyond what they need for ATP to produce more body tissue (grow!). In the ecosphere the shrimp depend on the algae for the food and O2 it produces in photosynthesis. The shrimp breakdown the food and O2 into CO2 and H2O in cell respiration in order to get ATP. The CO2 and H2O produced by the shrimp are the reactants that the algae need in order to do photosynthesis. The only thing needed to keep the ecosystem in the ecosphere alive is the right amount of sunlight.</a:t>
            </a:r>
            <a:endParaRPr lang="en-US" sz="1900"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600" b="1" dirty="0" smtClean="0">
              <a:solidFill>
                <a:srgbClr val="583F34"/>
              </a:solidFill>
            </a:endParaRPr>
          </a:p>
          <a:p>
            <a:pPr marL="0" indent="0">
              <a:buNone/>
            </a:pPr>
            <a:r>
              <a:rPr lang="en-US" sz="1600" b="1" dirty="0" smtClean="0">
                <a:solidFill>
                  <a:srgbClr val="583F34"/>
                </a:solidFill>
              </a:rPr>
              <a:t>P LS07 Teacher Reflection Notes:</a:t>
            </a:r>
          </a:p>
          <a:p>
            <a:pPr marL="0" indent="0">
              <a:buNone/>
            </a:pPr>
            <a:endParaRPr lang="en-US" sz="1600" dirty="0" smtClean="0">
              <a:solidFill>
                <a:srgbClr val="583F34"/>
              </a:solidFill>
            </a:endParaRPr>
          </a:p>
          <a:p>
            <a:pPr marL="0" indent="0">
              <a:buNone/>
            </a:pPr>
            <a:r>
              <a:rPr lang="en-US" sz="1600" i="1" dirty="0" smtClean="0">
                <a:solidFill>
                  <a:srgbClr val="583F34"/>
                </a:solidFill>
              </a:rPr>
              <a:t>Things that went well…</a:t>
            </a:r>
          </a:p>
          <a:p>
            <a:pPr marL="0" indent="0">
              <a:buNone/>
            </a:pPr>
            <a:endParaRPr lang="en-US" sz="1600" i="1" dirty="0" smtClean="0">
              <a:solidFill>
                <a:srgbClr val="583F34"/>
              </a:solidFill>
            </a:endParaRPr>
          </a:p>
          <a:p>
            <a:pPr marL="0" indent="0">
              <a:buNone/>
            </a:pPr>
            <a:r>
              <a:rPr lang="en-US" sz="1600" i="1" dirty="0" smtClean="0">
                <a:solidFill>
                  <a:srgbClr val="583F34"/>
                </a:solidFill>
              </a:rPr>
              <a:t>Things I would change…</a:t>
            </a:r>
          </a:p>
          <a:p>
            <a:pPr marL="0" indent="0">
              <a:buNone/>
            </a:pPr>
            <a:endParaRPr lang="en-US" sz="1600" i="1" dirty="0" smtClean="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sp>
        <p:nvSpPr>
          <p:cNvPr id="13" name="Oval 12"/>
          <p:cNvSpPr/>
          <p:nvPr/>
        </p:nvSpPr>
        <p:spPr>
          <a:xfrm>
            <a:off x="7279326" y="685800"/>
            <a:ext cx="466455" cy="466455"/>
          </a:xfrm>
          <a:prstGeom prst="ellipse">
            <a:avLst/>
          </a:prstGeom>
          <a:noFill/>
          <a:ln w="19050">
            <a:solidFill>
              <a:srgbClr val="CB59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918115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LS08 </a:t>
            </a:r>
            <a:r>
              <a:rPr lang="en-US" sz="2400" dirty="0">
                <a:solidFill>
                  <a:schemeClr val="bg1"/>
                </a:solidFill>
                <a:latin typeface="Arial" panose="020B0604020202020204" pitchFamily="34" charset="0"/>
                <a:cs typeface="Arial" panose="020B0604020202020204" pitchFamily="34" charset="0"/>
              </a:rPr>
              <a:t>Teacher Resource: Learning Segment </a:t>
            </a:r>
            <a:r>
              <a:rPr lang="en-US" sz="2400" dirty="0" smtClean="0">
                <a:solidFill>
                  <a:schemeClr val="bg1"/>
                </a:solidFill>
                <a:latin typeface="Arial" panose="020B0604020202020204" pitchFamily="34" charset="0"/>
                <a:cs typeface="Arial" panose="020B0604020202020204" pitchFamily="34" charset="0"/>
              </a:rPr>
              <a:t>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None/>
            </a:pPr>
            <a:r>
              <a:rPr lang="en-US" sz="1600" b="1" dirty="0" smtClean="0">
                <a:solidFill>
                  <a:srgbClr val="583F34"/>
                </a:solidFill>
              </a:rPr>
              <a:t>M</a:t>
            </a:r>
            <a:r>
              <a:rPr lang="en-US" sz="1600" b="1" dirty="0" smtClean="0">
                <a:solidFill>
                  <a:srgbClr val="583F34"/>
                </a:solidFill>
                <a:sym typeface="Wingdings" panose="05000000000000000000" pitchFamily="2" charset="2"/>
              </a:rPr>
              <a:t>Q</a:t>
            </a:r>
            <a:r>
              <a:rPr lang="en-US" sz="1600" b="1" dirty="0" smtClean="0">
                <a:solidFill>
                  <a:srgbClr val="583F34"/>
                </a:solidFill>
              </a:rPr>
              <a:t>: </a:t>
            </a:r>
            <a:r>
              <a:rPr lang="en-US" sz="1600" b="1" dirty="0">
                <a:solidFill>
                  <a:srgbClr val="583F34"/>
                </a:solidFill>
                <a:latin typeface="Arial" panose="020B0604020202020204" pitchFamily="34" charset="0"/>
                <a:cs typeface="Arial" panose="020B0604020202020204" pitchFamily="34" charset="0"/>
                <a:sym typeface="Wingdings" panose="05000000000000000000" pitchFamily="2" charset="2"/>
              </a:rPr>
              <a:t>We </a:t>
            </a:r>
            <a:r>
              <a:rPr lang="en-US" sz="1600" b="1" dirty="0" smtClean="0">
                <a:solidFill>
                  <a:srgbClr val="583F34"/>
                </a:solidFill>
                <a:latin typeface="Arial" panose="020B0604020202020204" pitchFamily="34" charset="0"/>
                <a:cs typeface="Arial" panose="020B0604020202020204" pitchFamily="34" charset="0"/>
                <a:sym typeface="Wingdings" panose="05000000000000000000" pitchFamily="2" charset="2"/>
              </a:rPr>
              <a:t>return to Seed </a:t>
            </a:r>
            <a:r>
              <a:rPr lang="en-US" sz="1600" b="1" dirty="0">
                <a:solidFill>
                  <a:srgbClr val="583F34"/>
                </a:solidFill>
                <a:latin typeface="Arial" panose="020B0604020202020204" pitchFamily="34" charset="0"/>
                <a:cs typeface="Arial" panose="020B0604020202020204" pitchFamily="34" charset="0"/>
                <a:sym typeface="Wingdings" panose="05000000000000000000" pitchFamily="2" charset="2"/>
              </a:rPr>
              <a:t>to </a:t>
            </a:r>
            <a:r>
              <a:rPr lang="en-US" sz="1600" b="1" dirty="0" smtClean="0">
                <a:solidFill>
                  <a:srgbClr val="583F34"/>
                </a:solidFill>
                <a:latin typeface="Arial" panose="020B0604020202020204" pitchFamily="34" charset="0"/>
                <a:cs typeface="Arial" panose="020B0604020202020204" pitchFamily="34" charset="0"/>
                <a:sym typeface="Wingdings" panose="05000000000000000000" pitchFamily="2" charset="2"/>
              </a:rPr>
              <a:t>Tree and </a:t>
            </a:r>
            <a:r>
              <a:rPr lang="en-US" sz="1600" b="1" dirty="0">
                <a:solidFill>
                  <a:srgbClr val="583F34"/>
                </a:solidFill>
                <a:latin typeface="Arial" panose="020B0604020202020204" pitchFamily="34" charset="0"/>
                <a:cs typeface="Arial" panose="020B0604020202020204" pitchFamily="34" charset="0"/>
                <a:sym typeface="Wingdings" panose="05000000000000000000" pitchFamily="2" charset="2"/>
              </a:rPr>
              <a:t>ask students to </a:t>
            </a:r>
            <a:r>
              <a:rPr lang="en-US" sz="1600" b="1" dirty="0" smtClean="0">
                <a:solidFill>
                  <a:srgbClr val="583F34"/>
                </a:solidFill>
                <a:latin typeface="Arial" panose="020B0604020202020204" pitchFamily="34" charset="0"/>
                <a:cs typeface="Arial" panose="020B0604020202020204" pitchFamily="34" charset="0"/>
                <a:sym typeface="Wingdings" panose="05000000000000000000" pitchFamily="2" charset="2"/>
              </a:rPr>
              <a:t>explain using </a:t>
            </a:r>
            <a:r>
              <a:rPr lang="en-US" sz="1600" b="1" dirty="0">
                <a:solidFill>
                  <a:srgbClr val="583F34"/>
                </a:solidFill>
                <a:latin typeface="Arial" panose="020B0604020202020204" pitchFamily="34" charset="0"/>
                <a:cs typeface="Arial" panose="020B0604020202020204" pitchFamily="34" charset="0"/>
                <a:sym typeface="Wingdings" panose="05000000000000000000" pitchFamily="2" charset="2"/>
              </a:rPr>
              <a:t>their </a:t>
            </a:r>
            <a:r>
              <a:rPr lang="en-US" sz="1600" b="1" dirty="0" smtClean="0">
                <a:solidFill>
                  <a:srgbClr val="583F34"/>
                </a:solidFill>
                <a:latin typeface="Arial" panose="020B0604020202020204" pitchFamily="34" charset="0"/>
                <a:cs typeface="Arial" panose="020B0604020202020204" pitchFamily="34" charset="0"/>
                <a:sym typeface="Wingdings" panose="05000000000000000000" pitchFamily="2" charset="2"/>
              </a:rPr>
              <a:t>models.</a:t>
            </a:r>
            <a:endParaRPr lang="en-US" sz="1400" b="1" dirty="0">
              <a:solidFill>
                <a:srgbClr val="583F34"/>
              </a:solidFill>
              <a:latin typeface="Arial" panose="020B0604020202020204" pitchFamily="34" charset="0"/>
              <a:cs typeface="Arial" panose="020B0604020202020204" pitchFamily="34" charset="0"/>
            </a:endParaRPr>
          </a:p>
        </p:txBody>
      </p:sp>
      <p:sp>
        <p:nvSpPr>
          <p:cNvPr id="31" name="TextBox 30"/>
          <p:cNvSpPr txBox="1"/>
          <p:nvPr/>
        </p:nvSpPr>
        <p:spPr>
          <a:xfrm>
            <a:off x="3022333" y="1089944"/>
            <a:ext cx="5998245" cy="369332"/>
          </a:xfrm>
          <a:prstGeom prst="rect">
            <a:avLst/>
          </a:prstGeom>
          <a:noFill/>
        </p:spPr>
        <p:txBody>
          <a:bodyPr wrap="square" rtlCol="0">
            <a:spAutoFit/>
          </a:bodyPr>
          <a:lstStyle/>
          <a:p>
            <a:r>
              <a:rPr lang="en-US" dirty="0" smtClean="0">
                <a:solidFill>
                  <a:srgbClr val="583F34"/>
                </a:solidFill>
              </a:rPr>
              <a:t>Time: 110 minutes</a:t>
            </a:r>
          </a:p>
        </p:txBody>
      </p:sp>
      <p:sp>
        <p:nvSpPr>
          <p:cNvPr id="2" name="Rectangle 1"/>
          <p:cNvSpPr/>
          <p:nvPr/>
        </p:nvSpPr>
        <p:spPr>
          <a:xfrm>
            <a:off x="282908" y="3454961"/>
            <a:ext cx="3831892" cy="2800767"/>
          </a:xfrm>
          <a:prstGeom prst="rect">
            <a:avLst/>
          </a:prstGeom>
        </p:spPr>
        <p:txBody>
          <a:bodyPr wrap="square">
            <a:spAutoFit/>
          </a:bodyPr>
          <a:lstStyle/>
          <a:p>
            <a:r>
              <a:rPr lang="en-US" sz="1600" i="1" u="sng" dirty="0" smtClean="0">
                <a:solidFill>
                  <a:srgbClr val="583F34"/>
                </a:solidFill>
              </a:rPr>
              <a:t>Resources you </a:t>
            </a:r>
            <a:r>
              <a:rPr lang="en-US" sz="1600" i="1" u="sng" dirty="0">
                <a:solidFill>
                  <a:srgbClr val="583F34"/>
                </a:solidFill>
              </a:rPr>
              <a:t>will need:</a:t>
            </a:r>
          </a:p>
          <a:p>
            <a:r>
              <a:rPr lang="en-US" sz="1600" dirty="0">
                <a:solidFill>
                  <a:srgbClr val="583F34"/>
                </a:solidFill>
                <a:cs typeface="Arial" panose="020B0604020202020204" pitchFamily="34" charset="0"/>
              </a:rPr>
              <a:t>Sprout to Tree student handout.</a:t>
            </a:r>
          </a:p>
          <a:p>
            <a:r>
              <a:rPr lang="en-US" sz="1600" dirty="0">
                <a:solidFill>
                  <a:srgbClr val="583F34"/>
                </a:solidFill>
                <a:cs typeface="Arial" panose="020B0604020202020204" pitchFamily="34" charset="0"/>
              </a:rPr>
              <a:t>A large whiteboard, markers and eraser for each group.</a:t>
            </a:r>
          </a:p>
          <a:p>
            <a:r>
              <a:rPr lang="en-US" sz="1600" dirty="0">
                <a:solidFill>
                  <a:srgbClr val="583F34"/>
                </a:solidFill>
                <a:cs typeface="Arial" panose="020B0604020202020204" pitchFamily="34" charset="0"/>
              </a:rPr>
              <a:t>Poster paper and markers for final group explanations.</a:t>
            </a:r>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endParaRPr lang="en-US" sz="1600" dirty="0" smtClean="0">
              <a:solidFill>
                <a:srgbClr val="583F34"/>
              </a:solidFill>
            </a:endParaRPr>
          </a:p>
          <a:p>
            <a:endParaRPr lang="en-US" sz="1600" dirty="0">
              <a:solidFill>
                <a:srgbClr val="583F34"/>
              </a:solidFill>
            </a:endParaRPr>
          </a:p>
          <a:p>
            <a:r>
              <a:rPr lang="en-US" sz="1600" i="1" u="sng" dirty="0" smtClean="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rPr>
              <a:t>Notes and Details:</a:t>
            </a:r>
          </a:p>
          <a:p>
            <a:pPr marL="0" indent="0">
              <a:buNone/>
            </a:pPr>
            <a:r>
              <a:rPr lang="en-US" sz="1600" dirty="0">
                <a:solidFill>
                  <a:srgbClr val="583F34"/>
                </a:solidFill>
              </a:rPr>
              <a:t>First students respond to the Sprout to Tree question individually, either as homework or in class. Remind them to base their explanations on the models. The objective is to write an explanation that integrates the ideas from the 4 recent models. This is very challenging, even for students who understand the models well. One obstacle can be the common </a:t>
            </a:r>
            <a:r>
              <a:rPr lang="en-US" sz="1600" dirty="0" smtClean="0">
                <a:solidFill>
                  <a:srgbClr val="583F34"/>
                </a:solidFill>
              </a:rPr>
              <a:t>idea </a:t>
            </a:r>
            <a:r>
              <a:rPr lang="en-US" sz="1600" dirty="0">
                <a:solidFill>
                  <a:srgbClr val="583F34"/>
                </a:solidFill>
              </a:rPr>
              <a:t>that plants only use soil and water to grow. The last 2 slides may help address those ideas if needed.</a:t>
            </a:r>
          </a:p>
          <a:p>
            <a:pPr marL="0" indent="0">
              <a:buNone/>
            </a:pPr>
            <a:r>
              <a:rPr lang="en-US" sz="1600" dirty="0">
                <a:solidFill>
                  <a:srgbClr val="583F34"/>
                </a:solidFill>
              </a:rPr>
              <a:t>	</a:t>
            </a:r>
            <a:r>
              <a:rPr lang="en-US" sz="1600" dirty="0" smtClean="0">
                <a:solidFill>
                  <a:srgbClr val="583F34"/>
                </a:solidFill>
              </a:rPr>
              <a:t>			&lt;continued on next slide&gt;</a:t>
            </a:r>
            <a:endParaRPr lang="en-US" sz="1600" dirty="0">
              <a:solidFill>
                <a:srgbClr val="583F34"/>
              </a:solidFill>
            </a:endParaRPr>
          </a:p>
        </p:txBody>
      </p:sp>
      <p:grpSp>
        <p:nvGrpSpPr>
          <p:cNvPr id="22" name="Group 21"/>
          <p:cNvGrpSpPr/>
          <p:nvPr/>
        </p:nvGrpSpPr>
        <p:grpSpPr>
          <a:xfrm>
            <a:off x="451309" y="957643"/>
            <a:ext cx="2571024" cy="2190241"/>
            <a:chOff x="1029484" y="1311626"/>
            <a:chExt cx="2571024" cy="2190241"/>
          </a:xfrm>
          <a:noFill/>
        </p:grpSpPr>
        <p:sp>
          <p:nvSpPr>
            <p:cNvPr id="24" name="Triangle 3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5" name="Rectangle 24"/>
            <p:cNvSpPr/>
            <p:nvPr/>
          </p:nvSpPr>
          <p:spPr>
            <a:xfrm>
              <a:off x="2065319" y="1311626"/>
              <a:ext cx="404278" cy="400110"/>
            </a:xfrm>
            <a:prstGeom prst="rect">
              <a:avLst/>
            </a:prstGeom>
            <a:grpFill/>
            <a:ln>
              <a:noFill/>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M</a:t>
              </a:r>
            </a:p>
          </p:txBody>
        </p:sp>
        <p:sp>
          <p:nvSpPr>
            <p:cNvPr id="26" name="Rectangle 25"/>
            <p:cNvSpPr/>
            <p:nvPr/>
          </p:nvSpPr>
          <p:spPr>
            <a:xfrm>
              <a:off x="1029484" y="3101757"/>
              <a:ext cx="317716" cy="400110"/>
            </a:xfrm>
            <a:prstGeom prst="rect">
              <a:avLst/>
            </a:prstGeom>
            <a:grpFill/>
            <a:ln>
              <a:noFill/>
            </a:ln>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P</a:t>
              </a:r>
            </a:p>
          </p:txBody>
        </p:sp>
        <p:sp>
          <p:nvSpPr>
            <p:cNvPr id="27" name="Rectangle 26"/>
            <p:cNvSpPr/>
            <p:nvPr/>
          </p:nvSpPr>
          <p:spPr>
            <a:xfrm>
              <a:off x="3074737" y="3101756"/>
              <a:ext cx="525771" cy="400110"/>
            </a:xfrm>
            <a:prstGeom prst="rect">
              <a:avLst/>
            </a:prstGeom>
            <a:grpFill/>
            <a:ln>
              <a:no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CB5904"/>
                  </a:solidFill>
                </a:rPr>
                <a:t>Q</a:t>
              </a:r>
            </a:p>
          </p:txBody>
        </p:sp>
      </p:grpSp>
      <p:grpSp>
        <p:nvGrpSpPr>
          <p:cNvPr id="29" name="Group 28"/>
          <p:cNvGrpSpPr/>
          <p:nvPr/>
        </p:nvGrpSpPr>
        <p:grpSpPr>
          <a:xfrm>
            <a:off x="451309" y="947567"/>
            <a:ext cx="2571024" cy="2190241"/>
            <a:chOff x="1029484" y="1311626"/>
            <a:chExt cx="2571024" cy="2190241"/>
          </a:xfrm>
          <a:noFill/>
        </p:grpSpPr>
        <p:sp>
          <p:nvSpPr>
            <p:cNvPr id="32" name="Rectangle 31"/>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33" name="Rectangle 32"/>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34" name="Rectangle 33"/>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cxnSp>
        <p:nvCxnSpPr>
          <p:cNvPr id="35" name="Straight Arrow Connector 34">
            <a:extLst>
              <a:ext uri="{FF2B5EF4-FFF2-40B4-BE49-F238E27FC236}">
                <a16:creationId xmlns:a16="http://schemas.microsoft.com/office/drawing/2014/main" xmlns="" id="{F310AA22-F572-45D9-98C0-A5C1AB974D33}"/>
              </a:ext>
            </a:extLst>
          </p:cNvPr>
          <p:cNvCxnSpPr/>
          <p:nvPr/>
        </p:nvCxnSpPr>
        <p:spPr>
          <a:xfrm>
            <a:off x="1823322" y="1324708"/>
            <a:ext cx="816808" cy="1386715"/>
          </a:xfrm>
          <a:prstGeom prst="straightConnector1">
            <a:avLst/>
          </a:prstGeom>
          <a:noFill/>
          <a:ln w="31750" cap="flat">
            <a:solidFill>
              <a:srgbClr val="CB5904"/>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22460736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LS08 </a:t>
            </a:r>
            <a:r>
              <a:rPr lang="en-US" sz="2400" dirty="0">
                <a:solidFill>
                  <a:schemeClr val="bg1"/>
                </a:solidFill>
              </a:rPr>
              <a:t>Teacher Resource: </a:t>
            </a:r>
            <a:r>
              <a:rPr lang="en-US" sz="2400" dirty="0" smtClean="0">
                <a:solidFill>
                  <a:schemeClr val="bg1"/>
                </a:solidFill>
              </a:rPr>
              <a:t>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smtClean="0">
                <a:solidFill>
                  <a:srgbClr val="583F34"/>
                </a:solidFill>
              </a:rPr>
              <a:t>Notes and Details (continued):</a:t>
            </a:r>
          </a:p>
          <a:p>
            <a:pPr marL="0" lvl="0" indent="0">
              <a:buNone/>
            </a:pPr>
            <a:r>
              <a:rPr lang="en-US" sz="1600" dirty="0">
                <a:solidFill>
                  <a:srgbClr val="583F34"/>
                </a:solidFill>
              </a:rPr>
              <a:t>Once students have written their own explanations, they go to groups, share their explanations (using Talking Sticks) and work together to develop a ”best” explanation. Once they have their thoughts organized they write their explanations on poster paper. Provide an opportunity for them to see the work of other groups, either via a Gallery Walk, or by sharing with the whole class as you prefer and time allows.  Provide a way for them to give constructive feedback on each other’s work</a:t>
            </a:r>
            <a:r>
              <a:rPr lang="en-US" sz="1600" dirty="0" smtClean="0">
                <a:solidFill>
                  <a:srgbClr val="583F34"/>
                </a:solidFill>
              </a:rPr>
              <a:t>.</a:t>
            </a:r>
          </a:p>
          <a:p>
            <a:pPr marL="0" lvl="0" indent="0">
              <a:buNone/>
            </a:pPr>
            <a:r>
              <a:rPr lang="en-US" sz="1600" dirty="0">
                <a:solidFill>
                  <a:srgbClr val="583F34"/>
                </a:solidFill>
              </a:rPr>
              <a:t>Follow the Gallery Walk with a whole-class discussion. The idea that the majority of the mass of the tree comes from CO2 almost always emerges from at least some groups. Depending on the other ideas that arise, you may need to tweak the discussion in that direction. Students often include water too, and that is not technically incorrect. However you might want to compare the molecular masses of water and CO2 to help them see the much greater contribution of CO2. </a:t>
            </a:r>
          </a:p>
          <a:p>
            <a:pPr marL="0" lvl="0" indent="0">
              <a:buNone/>
            </a:pPr>
            <a:endParaRPr lang="en-US" sz="1600" dirty="0">
              <a:solidFill>
                <a:srgbClr val="583F34"/>
              </a:solidFill>
            </a:endParaRPr>
          </a:p>
          <a:p>
            <a:pPr marL="0" lvl="0" indent="0">
              <a:buNone/>
            </a:pPr>
            <a:r>
              <a:rPr lang="en-US" sz="1600" dirty="0">
                <a:solidFill>
                  <a:srgbClr val="583F34"/>
                </a:solidFill>
              </a:rPr>
              <a:t>After the whole-class discussion, give students the opportunity to revise their explanations in groups first, then individually. The final individual explanation is graded for correctness and completeness.</a:t>
            </a:r>
          </a:p>
          <a:p>
            <a:pPr marL="0" lvl="0" indent="0">
              <a:buNone/>
            </a:pPr>
            <a:endParaRPr lang="en-US" sz="1600" dirty="0">
              <a:solidFill>
                <a:srgbClr val="583F34"/>
              </a:solidFill>
            </a:endParaRPr>
          </a:p>
        </p:txBody>
      </p:sp>
    </p:spTree>
    <p:extLst>
      <p:ext uri="{BB962C8B-B14F-4D97-AF65-F5344CB8AC3E}">
        <p14:creationId xmlns:p14="http://schemas.microsoft.com/office/powerpoint/2010/main" val="389936344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Maybe some notes, ideas to use from </a:t>
            </a:r>
            <a:r>
              <a:rPr lang="en-US" sz="2400" smtClean="0">
                <a:solidFill>
                  <a:schemeClr val="bg1"/>
                </a:solidFill>
              </a:rPr>
              <a:t>the old LS01.</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smtClean="0">
                <a:solidFill>
                  <a:srgbClr val="583F34"/>
                </a:solidFill>
              </a:rPr>
              <a:t>Notes and Details (continued):</a:t>
            </a:r>
          </a:p>
          <a:p>
            <a:pPr marL="0" lvl="0" indent="0">
              <a:buNone/>
            </a:pPr>
            <a:r>
              <a:rPr lang="en-US" sz="1600" dirty="0" smtClean="0">
                <a:solidFill>
                  <a:srgbClr val="583F34"/>
                </a:solidFill>
              </a:rPr>
              <a:t>We consider, “Where did the matter come from?” Students will return to this Challenge Question at the end of the triangle, but this is an opportunity to recognize that (1) the class may already have some ideas about plants and (2) there are a lot of lingering questions.</a:t>
            </a:r>
          </a:p>
          <a:p>
            <a:pPr marL="0" lvl="0" indent="0">
              <a:buNone/>
            </a:pPr>
            <a:r>
              <a:rPr lang="en-US" sz="1600" dirty="0" smtClean="0">
                <a:solidFill>
                  <a:srgbClr val="583F34"/>
                </a:solidFill>
              </a:rPr>
              <a:t>Students work on their Doodle sheets and in groups to generate both the ideas and questions. They are also asked to EVALUATE their ideas against the models for Matter from Food and Energy from Food before bringing them to the class. In this way, you have some formative assessment for students understanding of the models we’ve been building.</a:t>
            </a:r>
          </a:p>
          <a:p>
            <a:pPr marL="0" lvl="0" indent="0">
              <a:buNone/>
            </a:pPr>
            <a:r>
              <a:rPr lang="en-US" sz="1600" dirty="0" smtClean="0">
                <a:solidFill>
                  <a:srgbClr val="583F34"/>
                </a:solidFill>
              </a:rPr>
              <a:t>Once </a:t>
            </a:r>
            <a:r>
              <a:rPr lang="en-US" sz="1600" dirty="0">
                <a:solidFill>
                  <a:srgbClr val="583F34"/>
                </a:solidFill>
              </a:rPr>
              <a:t>students have written their own explanations, they go to groups, share their explanations (using Talking Sticks) and work together to develop a ”best” explanation. Once they have their thoughts organized they write their explanations on poster paper. Provide an opportunity for them to see the work of other groups, either via a Gallery Walk, or by sharing with the whole class as you prefer and time allows.  Provide a way for them to give constructive feedback on each other’s work</a:t>
            </a:r>
            <a:r>
              <a:rPr lang="en-US" sz="1600" dirty="0" smtClean="0">
                <a:solidFill>
                  <a:srgbClr val="583F34"/>
                </a:solidFill>
              </a:rPr>
              <a:t>.</a:t>
            </a:r>
          </a:p>
          <a:p>
            <a:pPr marL="0" lvl="0" indent="0">
              <a:buNone/>
            </a:pPr>
            <a:r>
              <a:rPr lang="en-US" sz="1600" dirty="0">
                <a:solidFill>
                  <a:srgbClr val="583F34"/>
                </a:solidFill>
              </a:rPr>
              <a:t>Follow the Gallery Walk with a whole-class discussion. The idea that the majority of the mass of the tree comes from CO2 almost always emerges from at least some groups. Depending on the other ideas that arise, you may need to tweak the discussion in that direction. Students often include water too, and that is not technically incorrect. However you might want to compare the molecular masses of water and CO2 to help them see the much greater contribution of CO2. </a:t>
            </a:r>
          </a:p>
          <a:p>
            <a:pPr marL="0" lvl="0" indent="0">
              <a:buNone/>
            </a:pPr>
            <a:endParaRPr lang="en-US" sz="1600" dirty="0">
              <a:solidFill>
                <a:srgbClr val="583F34"/>
              </a:solidFill>
            </a:endParaRPr>
          </a:p>
          <a:p>
            <a:pPr marL="0" lvl="0" indent="0">
              <a:buNone/>
            </a:pPr>
            <a:r>
              <a:rPr lang="en-US" sz="1600" dirty="0">
                <a:solidFill>
                  <a:srgbClr val="583F34"/>
                </a:solidFill>
              </a:rPr>
              <a:t>After the whole-class discussion, give students the opportunity to revise their explanations in groups first, then individually. The final individual explanation is graded for correctness and completeness.</a:t>
            </a:r>
          </a:p>
          <a:p>
            <a:pPr marL="0" lvl="0" indent="0">
              <a:buNone/>
            </a:pPr>
            <a:endParaRPr lang="en-US" sz="1600" dirty="0">
              <a:solidFill>
                <a:srgbClr val="583F34"/>
              </a:solidFill>
            </a:endParaRPr>
          </a:p>
        </p:txBody>
      </p:sp>
    </p:spTree>
    <p:extLst>
      <p:ext uri="{BB962C8B-B14F-4D97-AF65-F5344CB8AC3E}">
        <p14:creationId xmlns:p14="http://schemas.microsoft.com/office/powerpoint/2010/main" val="42302917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4495800"/>
            <a:ext cx="8763000" cy="1754327"/>
          </a:xfrm>
          <a:prstGeom prst="rect">
            <a:avLst/>
          </a:prstGeom>
          <a:noFill/>
        </p:spPr>
        <p:txBody>
          <a:bodyPr wrap="square" rtlCol="0">
            <a:spAutoFit/>
          </a:bodyPr>
          <a:lstStyle/>
          <a:p>
            <a:r>
              <a:rPr lang="en-US" dirty="0" smtClean="0">
                <a:latin typeface="Cambria"/>
                <a:cs typeface="Cambria"/>
              </a:rPr>
              <a:t>Now go to your group. Share your answers and discuss using 2 rounds of Talking Sticks. Eventually </a:t>
            </a:r>
            <a:r>
              <a:rPr lang="en-US" dirty="0">
                <a:latin typeface="Cambria"/>
                <a:cs typeface="Cambria"/>
              </a:rPr>
              <a:t>you can write out your explanation, use diagrams, or both - but </a:t>
            </a:r>
            <a:r>
              <a:rPr lang="en-US" u="sng" dirty="0">
                <a:latin typeface="Cambria"/>
                <a:cs typeface="Cambria"/>
              </a:rPr>
              <a:t>start </a:t>
            </a:r>
            <a:r>
              <a:rPr lang="en-US" dirty="0">
                <a:latin typeface="Cambria"/>
                <a:cs typeface="Cambria"/>
              </a:rPr>
              <a:t>by making a </a:t>
            </a:r>
            <a:r>
              <a:rPr lang="en-US" dirty="0" smtClean="0">
                <a:latin typeface="Cambria"/>
                <a:cs typeface="Cambria"/>
              </a:rPr>
              <a:t>bulleted </a:t>
            </a:r>
            <a:r>
              <a:rPr lang="en-US" dirty="0">
                <a:latin typeface="Cambria"/>
                <a:cs typeface="Cambria"/>
              </a:rPr>
              <a:t>list of your ideas on your whiteboard. </a:t>
            </a:r>
          </a:p>
          <a:p>
            <a:endParaRPr lang="en-US" dirty="0">
              <a:latin typeface="Cambria"/>
              <a:cs typeface="Cambria"/>
            </a:endParaRPr>
          </a:p>
          <a:p>
            <a:r>
              <a:rPr lang="en-US" dirty="0">
                <a:latin typeface="Cambria"/>
                <a:cs typeface="Cambria"/>
              </a:rPr>
              <a:t>Write down any questions you have as you </a:t>
            </a:r>
            <a:r>
              <a:rPr lang="en-US" dirty="0" smtClean="0">
                <a:latin typeface="Cambria"/>
                <a:cs typeface="Cambria"/>
              </a:rPr>
              <a:t>go.</a:t>
            </a:r>
            <a:endParaRPr lang="en-US" dirty="0">
              <a:latin typeface="Cambria"/>
              <a:cs typeface="Cambria"/>
            </a:endParaRPr>
          </a:p>
          <a:p>
            <a:endParaRPr lang="en-US" dirty="0"/>
          </a:p>
        </p:txBody>
      </p:sp>
      <p:sp>
        <p:nvSpPr>
          <p:cNvPr id="2" name="TextBox 1"/>
          <p:cNvSpPr txBox="1"/>
          <p:nvPr/>
        </p:nvSpPr>
        <p:spPr>
          <a:xfrm>
            <a:off x="304800" y="3352800"/>
            <a:ext cx="8534400" cy="461665"/>
          </a:xfrm>
          <a:prstGeom prst="rect">
            <a:avLst/>
          </a:prstGeom>
          <a:noFill/>
        </p:spPr>
        <p:txBody>
          <a:bodyPr wrap="square" rtlCol="0">
            <a:spAutoFit/>
          </a:bodyPr>
          <a:lstStyle/>
          <a:p>
            <a:r>
              <a:rPr lang="en-US" sz="2400" b="1" dirty="0" smtClean="0">
                <a:solidFill>
                  <a:srgbClr val="FF0000"/>
                </a:solidFill>
              </a:rPr>
              <a:t>Answer the question on your own paper. You will need to .</a:t>
            </a:r>
            <a:endParaRPr lang="en-US" sz="2400" b="1" dirty="0">
              <a:solidFill>
                <a:srgbClr val="FF0000"/>
              </a:solidFill>
            </a:endParaRPr>
          </a:p>
        </p:txBody>
      </p:sp>
      <p:sp>
        <p:nvSpPr>
          <p:cNvPr id="3" name="TextBox 2"/>
          <p:cNvSpPr txBox="1"/>
          <p:nvPr/>
        </p:nvSpPr>
        <p:spPr>
          <a:xfrm>
            <a:off x="304800" y="2152471"/>
            <a:ext cx="8458200" cy="1200329"/>
          </a:xfrm>
          <a:prstGeom prst="rect">
            <a:avLst/>
          </a:prstGeom>
          <a:noFill/>
        </p:spPr>
        <p:txBody>
          <a:bodyPr wrap="square" rtlCol="0">
            <a:spAutoFit/>
          </a:bodyPr>
          <a:lstStyle/>
          <a:p>
            <a:r>
              <a:rPr lang="en-US" dirty="0" smtClean="0"/>
              <a:t>Acorns weigh one or two ounces. They can grow into oak trees weighing as much as 3-4 tons (6,000-8,000 </a:t>
            </a:r>
            <a:r>
              <a:rPr lang="en-US" dirty="0" err="1" smtClean="0"/>
              <a:t>lbs</a:t>
            </a:r>
            <a:r>
              <a:rPr lang="en-US" dirty="0" smtClean="0"/>
              <a:t>). We know that acorn contains enough stored food for the little plant to sprout (A to B). But</a:t>
            </a:r>
            <a:r>
              <a:rPr lang="mr-IN" dirty="0" smtClean="0"/>
              <a:t>…</a:t>
            </a:r>
            <a:r>
              <a:rPr lang="en-US" dirty="0" smtClean="0"/>
              <a:t>how does the tiny sprout grow into a gigantic tree (B to C)? Where does all that MATTER come from?</a:t>
            </a:r>
            <a:endParaRPr lang="en-US" dirty="0"/>
          </a:p>
        </p:txBody>
      </p:sp>
      <p:pic>
        <p:nvPicPr>
          <p:cNvPr id="6" name="Picture 5"/>
          <p:cNvPicPr>
            <a:picLocks noChangeAspect="1"/>
          </p:cNvPicPr>
          <p:nvPr/>
        </p:nvPicPr>
        <p:blipFill>
          <a:blip r:embed="rId3"/>
          <a:stretch>
            <a:fillRect/>
          </a:stretch>
        </p:blipFill>
        <p:spPr>
          <a:xfrm>
            <a:off x="1143000" y="367295"/>
            <a:ext cx="993140" cy="1295400"/>
          </a:xfrm>
          <a:prstGeom prst="rect">
            <a:avLst/>
          </a:prstGeom>
        </p:spPr>
      </p:pic>
      <p:pic>
        <p:nvPicPr>
          <p:cNvPr id="7" name="Picture 6"/>
          <p:cNvPicPr>
            <a:picLocks noChangeAspect="1"/>
          </p:cNvPicPr>
          <p:nvPr/>
        </p:nvPicPr>
        <p:blipFill>
          <a:blip r:embed="rId4"/>
          <a:stretch>
            <a:fillRect/>
          </a:stretch>
        </p:blipFill>
        <p:spPr>
          <a:xfrm>
            <a:off x="3657600" y="167000"/>
            <a:ext cx="1312344" cy="1655621"/>
          </a:xfrm>
          <a:prstGeom prst="rect">
            <a:avLst/>
          </a:prstGeom>
        </p:spPr>
      </p:pic>
      <p:pic>
        <p:nvPicPr>
          <p:cNvPr id="8" name="Picture 7"/>
          <p:cNvPicPr>
            <a:picLocks noChangeAspect="1"/>
          </p:cNvPicPr>
          <p:nvPr/>
        </p:nvPicPr>
        <p:blipFill>
          <a:blip r:embed="rId5"/>
          <a:stretch>
            <a:fillRect/>
          </a:stretch>
        </p:blipFill>
        <p:spPr>
          <a:xfrm>
            <a:off x="6307656" y="60009"/>
            <a:ext cx="2013581" cy="2013581"/>
          </a:xfrm>
          <a:prstGeom prst="rect">
            <a:avLst/>
          </a:prstGeom>
        </p:spPr>
      </p:pic>
      <p:sp>
        <p:nvSpPr>
          <p:cNvPr id="9" name="Right Arrow 8"/>
          <p:cNvSpPr/>
          <p:nvPr/>
        </p:nvSpPr>
        <p:spPr>
          <a:xfrm>
            <a:off x="2286000" y="914400"/>
            <a:ext cx="1066800" cy="1524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5105400" y="919992"/>
            <a:ext cx="1066800" cy="1524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822921" y="154771"/>
            <a:ext cx="457200" cy="369332"/>
          </a:xfrm>
          <a:prstGeom prst="rect">
            <a:avLst/>
          </a:prstGeom>
          <a:noFill/>
        </p:spPr>
        <p:txBody>
          <a:bodyPr wrap="square" rtlCol="0">
            <a:spAutoFit/>
          </a:bodyPr>
          <a:lstStyle/>
          <a:p>
            <a:r>
              <a:rPr lang="en-US" b="1" dirty="0" smtClean="0"/>
              <a:t>A</a:t>
            </a:r>
            <a:endParaRPr lang="en-US" b="1" dirty="0"/>
          </a:p>
        </p:txBody>
      </p:sp>
      <p:sp>
        <p:nvSpPr>
          <p:cNvPr id="12" name="TextBox 11"/>
          <p:cNvSpPr txBox="1"/>
          <p:nvPr/>
        </p:nvSpPr>
        <p:spPr>
          <a:xfrm>
            <a:off x="3143250" y="154771"/>
            <a:ext cx="419100" cy="369332"/>
          </a:xfrm>
          <a:prstGeom prst="rect">
            <a:avLst/>
          </a:prstGeom>
          <a:noFill/>
        </p:spPr>
        <p:txBody>
          <a:bodyPr wrap="square" rtlCol="0">
            <a:spAutoFit/>
          </a:bodyPr>
          <a:lstStyle/>
          <a:p>
            <a:r>
              <a:rPr lang="en-US" b="1" dirty="0" smtClean="0"/>
              <a:t>B</a:t>
            </a:r>
            <a:endParaRPr lang="en-US" b="1" dirty="0"/>
          </a:p>
        </p:txBody>
      </p:sp>
      <p:sp>
        <p:nvSpPr>
          <p:cNvPr id="13" name="TextBox 12"/>
          <p:cNvSpPr txBox="1"/>
          <p:nvPr/>
        </p:nvSpPr>
        <p:spPr>
          <a:xfrm>
            <a:off x="6172200" y="155300"/>
            <a:ext cx="457200" cy="369332"/>
          </a:xfrm>
          <a:prstGeom prst="rect">
            <a:avLst/>
          </a:prstGeom>
          <a:noFill/>
        </p:spPr>
        <p:txBody>
          <a:bodyPr wrap="square" rtlCol="0">
            <a:spAutoFit/>
          </a:bodyPr>
          <a:lstStyle/>
          <a:p>
            <a:r>
              <a:rPr lang="en-US" b="1" dirty="0" smtClean="0"/>
              <a:t>C</a:t>
            </a:r>
            <a:endParaRPr lang="en-US" b="1" dirty="0"/>
          </a:p>
        </p:txBody>
      </p:sp>
    </p:spTree>
    <p:extLst>
      <p:ext uri="{BB962C8B-B14F-4D97-AF65-F5344CB8AC3E}">
        <p14:creationId xmlns:p14="http://schemas.microsoft.com/office/powerpoint/2010/main" val="15708318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30 at 11.12.27 PM.png"/>
          <p:cNvPicPr>
            <a:picLocks noChangeAspect="1"/>
          </p:cNvPicPr>
          <p:nvPr/>
        </p:nvPicPr>
        <p:blipFill rotWithShape="1">
          <a:blip r:embed="rId3">
            <a:extLst>
              <a:ext uri="{28A0092B-C50C-407E-A947-70E740481C1C}">
                <a14:useLocalDpi xmlns:a14="http://schemas.microsoft.com/office/drawing/2010/main" val="0"/>
              </a:ext>
            </a:extLst>
          </a:blip>
          <a:srcRect t="1" b="31275"/>
          <a:stretch/>
        </p:blipFill>
        <p:spPr>
          <a:xfrm>
            <a:off x="497674" y="1174401"/>
            <a:ext cx="8534399" cy="2253286"/>
          </a:xfrm>
          <a:prstGeom prst="rect">
            <a:avLst/>
          </a:prstGeom>
        </p:spPr>
      </p:pic>
      <p:sp>
        <p:nvSpPr>
          <p:cNvPr id="2" name="TextBox 1"/>
          <p:cNvSpPr txBox="1"/>
          <p:nvPr/>
        </p:nvSpPr>
        <p:spPr>
          <a:xfrm>
            <a:off x="1173849" y="3816196"/>
            <a:ext cx="7182048" cy="2739211"/>
          </a:xfrm>
          <a:prstGeom prst="rect">
            <a:avLst/>
          </a:prstGeom>
          <a:noFill/>
        </p:spPr>
        <p:txBody>
          <a:bodyPr wrap="square" rtlCol="0">
            <a:spAutoFit/>
          </a:bodyPr>
          <a:lstStyle/>
          <a:p>
            <a:r>
              <a:rPr lang="en-US" sz="2400" dirty="0" smtClean="0">
                <a:solidFill>
                  <a:srgbClr val="583F34"/>
                </a:solidFill>
                <a:latin typeface="Arial" panose="020B0604020202020204" pitchFamily="34" charset="0"/>
                <a:cs typeface="Arial" panose="020B0604020202020204" pitchFamily="34" charset="0"/>
              </a:rPr>
              <a:t>The acorns weigh only one </a:t>
            </a:r>
            <a:r>
              <a:rPr lang="en-US" sz="2400" dirty="0">
                <a:solidFill>
                  <a:srgbClr val="583F34"/>
                </a:solidFill>
                <a:latin typeface="Arial" panose="020B0604020202020204" pitchFamily="34" charset="0"/>
                <a:cs typeface="Arial" panose="020B0604020202020204" pitchFamily="34" charset="0"/>
              </a:rPr>
              <a:t>or two ounces. </a:t>
            </a:r>
            <a:endParaRPr lang="en-US" sz="2400" dirty="0" smtClean="0">
              <a:solidFill>
                <a:srgbClr val="583F34"/>
              </a:solidFill>
              <a:latin typeface="Arial" panose="020B0604020202020204" pitchFamily="34" charset="0"/>
              <a:cs typeface="Arial" panose="020B0604020202020204" pitchFamily="34" charset="0"/>
            </a:endParaRPr>
          </a:p>
          <a:p>
            <a:r>
              <a:rPr lang="en-US" sz="2400" b="1" dirty="0" smtClean="0">
                <a:solidFill>
                  <a:srgbClr val="256800"/>
                </a:solidFill>
                <a:latin typeface="Arial" panose="020B0604020202020204" pitchFamily="34" charset="0"/>
                <a:cs typeface="Arial" panose="020B0604020202020204" pitchFamily="34" charset="0"/>
              </a:rPr>
              <a:t>They </a:t>
            </a:r>
            <a:r>
              <a:rPr lang="en-US" sz="2400" b="1" dirty="0">
                <a:solidFill>
                  <a:srgbClr val="256800"/>
                </a:solidFill>
                <a:latin typeface="Arial" panose="020B0604020202020204" pitchFamily="34" charset="0"/>
                <a:cs typeface="Arial" panose="020B0604020202020204" pitchFamily="34" charset="0"/>
              </a:rPr>
              <a:t>can grow into oak trees weighing as much as 3-4 tons (6,000-8,000 </a:t>
            </a:r>
            <a:r>
              <a:rPr lang="en-US" sz="2400" b="1" dirty="0" err="1">
                <a:solidFill>
                  <a:srgbClr val="256800"/>
                </a:solidFill>
                <a:latin typeface="Arial" panose="020B0604020202020204" pitchFamily="34" charset="0"/>
                <a:cs typeface="Arial" panose="020B0604020202020204" pitchFamily="34" charset="0"/>
              </a:rPr>
              <a:t>lbs</a:t>
            </a:r>
            <a:r>
              <a:rPr lang="en-US" sz="2400" b="1" dirty="0">
                <a:solidFill>
                  <a:srgbClr val="256800"/>
                </a:solidFill>
                <a:latin typeface="Arial" panose="020B0604020202020204" pitchFamily="34" charset="0"/>
                <a:cs typeface="Arial" panose="020B0604020202020204" pitchFamily="34" charset="0"/>
              </a:rPr>
              <a:t>). </a:t>
            </a:r>
            <a:endParaRPr lang="en-US" sz="2400" b="1" dirty="0" smtClean="0">
              <a:solidFill>
                <a:srgbClr val="256800"/>
              </a:solidFill>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smtClean="0">
                <a:solidFill>
                  <a:srgbClr val="583F34"/>
                </a:solidFill>
                <a:latin typeface="Arial" panose="020B0604020202020204" pitchFamily="34" charset="0"/>
                <a:cs typeface="Arial" panose="020B0604020202020204" pitchFamily="34" charset="0"/>
              </a:rPr>
              <a:t>How does </a:t>
            </a:r>
            <a:r>
              <a:rPr lang="en-US" sz="2400" dirty="0">
                <a:solidFill>
                  <a:srgbClr val="583F34"/>
                </a:solidFill>
                <a:latin typeface="Arial" panose="020B0604020202020204" pitchFamily="34" charset="0"/>
                <a:cs typeface="Arial" panose="020B0604020202020204" pitchFamily="34" charset="0"/>
              </a:rPr>
              <a:t>the tiny </a:t>
            </a:r>
            <a:r>
              <a:rPr lang="en-US" sz="2400" dirty="0" smtClean="0">
                <a:solidFill>
                  <a:srgbClr val="583F34"/>
                </a:solidFill>
                <a:latin typeface="Arial" panose="020B0604020202020204" pitchFamily="34" charset="0"/>
                <a:cs typeface="Arial" panose="020B0604020202020204" pitchFamily="34" charset="0"/>
              </a:rPr>
              <a:t>acorn </a:t>
            </a:r>
            <a:r>
              <a:rPr lang="en-US" sz="2400" dirty="0">
                <a:solidFill>
                  <a:srgbClr val="583F34"/>
                </a:solidFill>
                <a:latin typeface="Arial" panose="020B0604020202020204" pitchFamily="34" charset="0"/>
                <a:cs typeface="Arial" panose="020B0604020202020204" pitchFamily="34" charset="0"/>
              </a:rPr>
              <a:t>grow into a gigantic tree </a:t>
            </a:r>
            <a:r>
              <a:rPr lang="en-US" sz="2400" dirty="0" smtClean="0">
                <a:solidFill>
                  <a:srgbClr val="583F34"/>
                </a:solidFill>
                <a:latin typeface="Arial" panose="020B0604020202020204" pitchFamily="34" charset="0"/>
                <a:cs typeface="Arial" panose="020B0604020202020204" pitchFamily="34" charset="0"/>
              </a:rPr>
              <a:t>(from A to B </a:t>
            </a:r>
            <a:r>
              <a:rPr lang="en-US" sz="2400" dirty="0">
                <a:solidFill>
                  <a:srgbClr val="583F34"/>
                </a:solidFill>
                <a:latin typeface="Arial" panose="020B0604020202020204" pitchFamily="34" charset="0"/>
                <a:cs typeface="Arial" panose="020B0604020202020204" pitchFamily="34" charset="0"/>
              </a:rPr>
              <a:t>to C)? </a:t>
            </a:r>
            <a:endParaRPr lang="en-US" sz="2400" dirty="0" smtClean="0">
              <a:solidFill>
                <a:srgbClr val="583F34"/>
              </a:solidFill>
              <a:latin typeface="Arial" panose="020B0604020202020204" pitchFamily="34" charset="0"/>
              <a:cs typeface="Arial" panose="020B0604020202020204" pitchFamily="34" charset="0"/>
            </a:endParaRPr>
          </a:p>
          <a:p>
            <a:r>
              <a:rPr lang="en-US" sz="2800" b="1" dirty="0" smtClean="0">
                <a:solidFill>
                  <a:srgbClr val="D06A28"/>
                </a:solidFill>
                <a:latin typeface="Arial" panose="020B0604020202020204" pitchFamily="34" charset="0"/>
                <a:cs typeface="Arial" panose="020B0604020202020204" pitchFamily="34" charset="0"/>
              </a:rPr>
              <a:t>Where </a:t>
            </a:r>
            <a:r>
              <a:rPr lang="en-US" sz="2800" b="1" dirty="0">
                <a:solidFill>
                  <a:srgbClr val="D06A28"/>
                </a:solidFill>
                <a:latin typeface="Arial" panose="020B0604020202020204" pitchFamily="34" charset="0"/>
                <a:cs typeface="Arial" panose="020B0604020202020204" pitchFamily="34" charset="0"/>
              </a:rPr>
              <a:t>does all that MATTER come from?</a:t>
            </a:r>
          </a:p>
        </p:txBody>
      </p:sp>
      <p:pic>
        <p:nvPicPr>
          <p:cNvPr id="2054" name="Picture 6" descr="https://upload.wikimedia.org/wikipedia/commons/7/77/Quercus_lobata_siz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4142" b="45310"/>
          <a:stretch/>
        </p:blipFill>
        <p:spPr bwMode="auto">
          <a:xfrm>
            <a:off x="392306" y="1447800"/>
            <a:ext cx="1036246" cy="15073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Valley Oak Mount Diabl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7474" y="1219200"/>
            <a:ext cx="2313772" cy="1735914"/>
          </a:xfrm>
          <a:prstGeom prst="rect">
            <a:avLst/>
          </a:prstGeom>
          <a:noFill/>
          <a:extLst>
            <a:ext uri="{909E8E84-426E-40dd-AFC4-6F175D3DCCD1}">
              <a14:hiddenFill xmlns:a14="http://schemas.microsoft.com/office/drawing/2010/main">
                <a:solidFill>
                  <a:srgbClr val="FFFFFF"/>
                </a:solidFill>
              </a14:hiddenFill>
            </a:ext>
          </a:extLst>
        </p:spPr>
      </p:pic>
      <p:pic>
        <p:nvPicPr>
          <p:cNvPr id="8" name="pasted-image.pdf"/>
          <p:cNvPicPr>
            <a:picLocks noChangeAspect="1"/>
          </p:cNvPicPr>
          <p:nvPr/>
        </p:nvPicPr>
        <p:blipFill>
          <a:blip r:embed="rId6">
            <a:extLst/>
          </a:blip>
          <a:stretch>
            <a:fillRect/>
          </a:stretch>
        </p:blipFill>
        <p:spPr>
          <a:xfrm>
            <a:off x="304800" y="5562600"/>
            <a:ext cx="738499" cy="749384"/>
          </a:xfrm>
          <a:prstGeom prst="rect">
            <a:avLst/>
          </a:prstGeom>
          <a:ln w="12700">
            <a:miter lim="400000"/>
          </a:ln>
        </p:spPr>
      </p:pic>
      <p:sp>
        <p:nvSpPr>
          <p:cNvPr id="9" name="TextBox 8"/>
          <p:cNvSpPr txBox="1"/>
          <p:nvPr/>
        </p:nvSpPr>
        <p:spPr>
          <a:xfrm>
            <a:off x="1981200" y="458715"/>
            <a:ext cx="6113142" cy="523220"/>
          </a:xfrm>
          <a:prstGeom prst="rect">
            <a:avLst/>
          </a:prstGeom>
          <a:noFill/>
        </p:spPr>
        <p:txBody>
          <a:bodyPr wrap="square" rtlCol="0">
            <a:spAutoFit/>
          </a:bodyPr>
          <a:lstStyle/>
          <a:p>
            <a:r>
              <a:rPr lang="en-US" sz="2800" i="1" dirty="0" err="1" smtClean="0">
                <a:solidFill>
                  <a:srgbClr val="256800"/>
                </a:solidFill>
                <a:latin typeface="Arial" panose="020B0604020202020204" pitchFamily="34" charset="0"/>
                <a:cs typeface="Arial" panose="020B0604020202020204" pitchFamily="34" charset="0"/>
              </a:rPr>
              <a:t>Quercus</a:t>
            </a:r>
            <a:r>
              <a:rPr lang="en-US" sz="2800" i="1" dirty="0" smtClean="0">
                <a:solidFill>
                  <a:srgbClr val="256800"/>
                </a:solidFill>
                <a:latin typeface="Arial" panose="020B0604020202020204" pitchFamily="34" charset="0"/>
                <a:cs typeface="Arial" panose="020B0604020202020204" pitchFamily="34" charset="0"/>
              </a:rPr>
              <a:t> </a:t>
            </a:r>
            <a:r>
              <a:rPr lang="en-US" sz="2800" i="1" dirty="0" err="1" smtClean="0">
                <a:solidFill>
                  <a:srgbClr val="256800"/>
                </a:solidFill>
                <a:latin typeface="Arial" panose="020B0604020202020204" pitchFamily="34" charset="0"/>
                <a:cs typeface="Arial" panose="020B0604020202020204" pitchFamily="34" charset="0"/>
              </a:rPr>
              <a:t>lobata</a:t>
            </a:r>
            <a:r>
              <a:rPr lang="en-US" sz="2800" i="1" dirty="0" smtClean="0">
                <a:solidFill>
                  <a:srgbClr val="256800"/>
                </a:solidFill>
                <a:latin typeface="Arial" panose="020B0604020202020204" pitchFamily="34" charset="0"/>
                <a:cs typeface="Arial" panose="020B0604020202020204" pitchFamily="34" charset="0"/>
              </a:rPr>
              <a:t>, </a:t>
            </a:r>
            <a:r>
              <a:rPr lang="en-US" sz="2800" dirty="0" smtClean="0">
                <a:solidFill>
                  <a:srgbClr val="256800"/>
                </a:solidFill>
                <a:latin typeface="Arial" panose="020B0604020202020204" pitchFamily="34" charset="0"/>
                <a:cs typeface="Arial" panose="020B0604020202020204" pitchFamily="34" charset="0"/>
              </a:rPr>
              <a:t>The Valley Oak</a:t>
            </a:r>
            <a:endParaRPr lang="en-US" sz="2800" dirty="0">
              <a:solidFill>
                <a:srgbClr val="256800"/>
              </a:solidFill>
              <a:latin typeface="Arial" panose="020B0604020202020204" pitchFamily="34" charset="0"/>
              <a:cs typeface="Arial" panose="020B0604020202020204" pitchFamily="34" charset="0"/>
            </a:endParaRPr>
          </a:p>
        </p:txBody>
      </p:sp>
      <p:sp>
        <p:nvSpPr>
          <p:cNvPr id="10" name="TextBox 9"/>
          <p:cNvSpPr txBox="1"/>
          <p:nvPr/>
        </p:nvSpPr>
        <p:spPr>
          <a:xfrm>
            <a:off x="392306" y="3210580"/>
            <a:ext cx="1404591" cy="523220"/>
          </a:xfrm>
          <a:prstGeom prst="rect">
            <a:avLst/>
          </a:prstGeom>
          <a:noFill/>
        </p:spPr>
        <p:txBody>
          <a:bodyPr wrap="square" rtlCol="0">
            <a:spAutoFit/>
          </a:bodyPr>
          <a:lstStyle/>
          <a:p>
            <a:r>
              <a:rPr lang="en-US" sz="2800" i="1" dirty="0" smtClean="0">
                <a:solidFill>
                  <a:srgbClr val="256800"/>
                </a:solidFill>
                <a:latin typeface="Arial" panose="020B0604020202020204" pitchFamily="34" charset="0"/>
                <a:cs typeface="Arial" panose="020B0604020202020204" pitchFamily="34" charset="0"/>
              </a:rPr>
              <a:t>acorn</a:t>
            </a:r>
            <a:endParaRPr lang="en-US" sz="2800" dirty="0">
              <a:solidFill>
                <a:srgbClr val="256800"/>
              </a:solidFill>
              <a:latin typeface="Arial" panose="020B0604020202020204" pitchFamily="34" charset="0"/>
              <a:cs typeface="Arial" panose="020B0604020202020204" pitchFamily="34" charset="0"/>
            </a:endParaRPr>
          </a:p>
        </p:txBody>
      </p:sp>
      <p:sp>
        <p:nvSpPr>
          <p:cNvPr id="11" name="TextBox 10"/>
          <p:cNvSpPr txBox="1"/>
          <p:nvPr/>
        </p:nvSpPr>
        <p:spPr>
          <a:xfrm>
            <a:off x="2438400" y="1288048"/>
            <a:ext cx="1644497" cy="523220"/>
          </a:xfrm>
          <a:prstGeom prst="rect">
            <a:avLst/>
          </a:prstGeom>
          <a:noFill/>
        </p:spPr>
        <p:txBody>
          <a:bodyPr wrap="square" rtlCol="0">
            <a:spAutoFit/>
          </a:bodyPr>
          <a:lstStyle/>
          <a:p>
            <a:r>
              <a:rPr lang="en-US" sz="2800" i="1" dirty="0" smtClean="0">
                <a:solidFill>
                  <a:srgbClr val="256800"/>
                </a:solidFill>
                <a:latin typeface="Arial" panose="020B0604020202020204" pitchFamily="34" charset="0"/>
                <a:cs typeface="Arial" panose="020B0604020202020204" pitchFamily="34" charset="0"/>
              </a:rPr>
              <a:t>Seedling</a:t>
            </a:r>
            <a:endParaRPr lang="en-US" sz="2800" dirty="0">
              <a:solidFill>
                <a:srgbClr val="256800"/>
              </a:solidFill>
              <a:latin typeface="Arial" panose="020B0604020202020204" pitchFamily="34" charset="0"/>
              <a:cs typeface="Arial" panose="020B0604020202020204" pitchFamily="34" charset="0"/>
            </a:endParaRPr>
          </a:p>
        </p:txBody>
      </p:sp>
      <p:sp>
        <p:nvSpPr>
          <p:cNvPr id="12" name="TextBox 11"/>
          <p:cNvSpPr txBox="1"/>
          <p:nvPr/>
        </p:nvSpPr>
        <p:spPr>
          <a:xfrm>
            <a:off x="6657625" y="3166077"/>
            <a:ext cx="2213623" cy="523220"/>
          </a:xfrm>
          <a:prstGeom prst="rect">
            <a:avLst/>
          </a:prstGeom>
          <a:noFill/>
        </p:spPr>
        <p:txBody>
          <a:bodyPr wrap="square" rtlCol="0">
            <a:spAutoFit/>
          </a:bodyPr>
          <a:lstStyle/>
          <a:p>
            <a:r>
              <a:rPr lang="en-US" sz="2800" i="1" dirty="0" smtClean="0">
                <a:solidFill>
                  <a:srgbClr val="256800"/>
                </a:solidFill>
                <a:latin typeface="Arial" panose="020B0604020202020204" pitchFamily="34" charset="0"/>
                <a:cs typeface="Arial" panose="020B0604020202020204" pitchFamily="34" charset="0"/>
              </a:rPr>
              <a:t>GIANT OAK</a:t>
            </a:r>
            <a:endParaRPr lang="en-US" sz="2800" dirty="0">
              <a:solidFill>
                <a:srgbClr val="2568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18467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The Two Models </a:t>
            </a:r>
            <a:r>
              <a:rPr lang="en-US" sz="2400" dirty="0">
                <a:solidFill>
                  <a:schemeClr val="bg1"/>
                </a:solidFill>
              </a:rPr>
              <a:t>[For Teachers Only]</a:t>
            </a:r>
            <a:endParaRPr sz="2400" dirty="0"/>
          </a:p>
        </p:txBody>
      </p:sp>
      <p:sp>
        <p:nvSpPr>
          <p:cNvPr id="2" name="TextBox 1"/>
          <p:cNvSpPr txBox="1"/>
          <p:nvPr/>
        </p:nvSpPr>
        <p:spPr>
          <a:xfrm>
            <a:off x="159798" y="533400"/>
            <a:ext cx="8860780" cy="6247864"/>
          </a:xfrm>
          <a:prstGeom prst="rect">
            <a:avLst/>
          </a:prstGeom>
          <a:noFill/>
        </p:spPr>
        <p:txBody>
          <a:bodyPr wrap="square" rtlCol="0">
            <a:spAutoFit/>
          </a:bodyPr>
          <a:lstStyle/>
          <a:p>
            <a:r>
              <a:rPr lang="en-US" b="1" dirty="0" smtClean="0">
                <a:solidFill>
                  <a:srgbClr val="583F34"/>
                </a:solidFill>
              </a:rPr>
              <a:t>Matter from Food:</a:t>
            </a:r>
          </a:p>
          <a:p>
            <a:r>
              <a:rPr lang="en-US" sz="1200" u="sng" dirty="0" smtClean="0">
                <a:solidFill>
                  <a:schemeClr val="tx1">
                    <a:lumMod val="50000"/>
                    <a:lumOff val="50000"/>
                  </a:schemeClr>
                </a:solidFill>
              </a:rPr>
              <a:t>Ideas from Our Model for Chemical Reactions</a:t>
            </a:r>
          </a:p>
          <a:p>
            <a:r>
              <a:rPr lang="en-US" sz="1200" dirty="0" smtClean="0">
                <a:solidFill>
                  <a:schemeClr val="bg1">
                    <a:lumMod val="50000"/>
                  </a:schemeClr>
                </a:solidFill>
              </a:rPr>
              <a:t>Matter is conserved, neither created nor destroyed. Matter is rearranged in chemical reactions. </a:t>
            </a:r>
          </a:p>
          <a:p>
            <a:r>
              <a:rPr lang="en-US" sz="1200" dirty="0" smtClean="0">
                <a:solidFill>
                  <a:schemeClr val="bg1">
                    <a:lumMod val="50000"/>
                  </a:schemeClr>
                </a:solidFill>
              </a:rPr>
              <a:t>Food has matter in the form of protein, carbs and fats- the same things we find our bodies are made of. We also take in matter as oxygen and water.</a:t>
            </a:r>
          </a:p>
          <a:p>
            <a:r>
              <a:rPr lang="en-US" sz="1200" dirty="0" smtClean="0">
                <a:solidFill>
                  <a:schemeClr val="bg1">
                    <a:lumMod val="50000"/>
                  </a:schemeClr>
                </a:solidFill>
              </a:rPr>
              <a:t>Some of this matter is used in our body, but we take in much more matter than we need to use to grow or maintain body structures. </a:t>
            </a:r>
          </a:p>
          <a:p>
            <a:r>
              <a:rPr lang="en-US" sz="1200" dirty="0" smtClean="0">
                <a:solidFill>
                  <a:schemeClr val="bg1">
                    <a:lumMod val="50000"/>
                  </a:schemeClr>
                </a:solidFill>
              </a:rPr>
              <a:t>Some of this matter (especially much of the water but also some indigestible material) basically passes through us.</a:t>
            </a:r>
          </a:p>
          <a:p>
            <a:endParaRPr lang="en-US" sz="1200" dirty="0" smtClean="0">
              <a:solidFill>
                <a:schemeClr val="bg1">
                  <a:lumMod val="50000"/>
                </a:schemeClr>
              </a:solidFill>
            </a:endParaRPr>
          </a:p>
          <a:p>
            <a:r>
              <a:rPr lang="en-US" sz="1200" u="sng" dirty="0" smtClean="0">
                <a:solidFill>
                  <a:schemeClr val="bg1">
                    <a:lumMod val="50000"/>
                  </a:schemeClr>
                </a:solidFill>
              </a:rPr>
              <a:t>Ideas from the Cellular Respiration Triangle</a:t>
            </a:r>
          </a:p>
          <a:p>
            <a:r>
              <a:rPr lang="en-US" sz="1200" dirty="0" smtClean="0">
                <a:solidFill>
                  <a:schemeClr val="bg1">
                    <a:lumMod val="50000"/>
                  </a:schemeClr>
                </a:solidFill>
              </a:rPr>
              <a:t>Some of this matter is really taken in for energy. It is rearranged to obtain energy in a reaction called cellular respiration. The products are expelled from the body as carbon dioxide and water.</a:t>
            </a:r>
          </a:p>
          <a:p>
            <a:endParaRPr lang="en-US" sz="1200" dirty="0">
              <a:solidFill>
                <a:schemeClr val="bg1">
                  <a:lumMod val="50000"/>
                </a:schemeClr>
              </a:solidFill>
            </a:endParaRPr>
          </a:p>
          <a:p>
            <a:r>
              <a:rPr lang="en-US" sz="1200" u="sng" dirty="0">
                <a:solidFill>
                  <a:schemeClr val="bg1">
                    <a:lumMod val="50000"/>
                  </a:schemeClr>
                </a:solidFill>
              </a:rPr>
              <a:t>Ideas from the Biosynthesis Triangle:</a:t>
            </a:r>
          </a:p>
          <a:p>
            <a:r>
              <a:rPr lang="en-US" sz="1200" dirty="0">
                <a:solidFill>
                  <a:schemeClr val="bg1">
                    <a:lumMod val="50000"/>
                  </a:schemeClr>
                </a:solidFill>
                <a:cs typeface="Arial" panose="020B0604020202020204" pitchFamily="34" charset="0"/>
              </a:rPr>
              <a:t>Some of our digested food is used for repair and to build new body </a:t>
            </a:r>
            <a:r>
              <a:rPr lang="en-US" sz="1200" dirty="0" smtClean="0">
                <a:solidFill>
                  <a:schemeClr val="bg1">
                    <a:lumMod val="50000"/>
                  </a:schemeClr>
                </a:solidFill>
                <a:cs typeface="Arial" panose="020B0604020202020204" pitchFamily="34" charset="0"/>
              </a:rPr>
              <a:t>tissue</a:t>
            </a:r>
            <a:r>
              <a:rPr lang="en-US" sz="1200" dirty="0">
                <a:solidFill>
                  <a:schemeClr val="bg1">
                    <a:lumMod val="50000"/>
                  </a:schemeClr>
                </a:solidFill>
                <a:cs typeface="Arial" panose="020B0604020202020204" pitchFamily="34" charset="0"/>
              </a:rPr>
              <a:t>.</a:t>
            </a:r>
          </a:p>
          <a:p>
            <a:r>
              <a:rPr lang="en-US" sz="1200" i="1" dirty="0" smtClean="0">
                <a:solidFill>
                  <a:schemeClr val="bg1">
                    <a:lumMod val="50000"/>
                  </a:schemeClr>
                </a:solidFill>
                <a:cs typeface="Arial" panose="020B0604020202020204" pitchFamily="34" charset="0"/>
              </a:rPr>
              <a:t>Building </a:t>
            </a:r>
            <a:r>
              <a:rPr lang="en-US" sz="1200" i="1" dirty="0">
                <a:solidFill>
                  <a:schemeClr val="bg1">
                    <a:lumMod val="50000"/>
                  </a:schemeClr>
                </a:solidFill>
                <a:cs typeface="Arial" panose="020B0604020202020204" pitchFamily="34" charset="0"/>
              </a:rPr>
              <a:t>new biomolecules (proteins, fats and carbs) from the products of digestion requires </a:t>
            </a:r>
            <a:r>
              <a:rPr lang="en-US" sz="1200" i="1" dirty="0" smtClean="0">
                <a:solidFill>
                  <a:schemeClr val="bg1">
                    <a:lumMod val="50000"/>
                  </a:schemeClr>
                </a:solidFill>
                <a:cs typeface="Arial" panose="020B0604020202020204" pitchFamily="34" charset="0"/>
              </a:rPr>
              <a:t>energy. </a:t>
            </a:r>
            <a:r>
              <a:rPr lang="en-US" sz="1200" i="1" dirty="0">
                <a:solidFill>
                  <a:schemeClr val="bg1">
                    <a:lumMod val="50000"/>
                  </a:schemeClr>
                </a:solidFill>
                <a:cs typeface="Arial" panose="020B0604020202020204" pitchFamily="34" charset="0"/>
              </a:rPr>
              <a:t>[also for </a:t>
            </a:r>
            <a:r>
              <a:rPr lang="en-US" sz="1200" i="1" dirty="0" smtClean="0">
                <a:solidFill>
                  <a:schemeClr val="bg1">
                    <a:lumMod val="50000"/>
                  </a:schemeClr>
                </a:solidFill>
                <a:cs typeface="Arial" panose="020B0604020202020204" pitchFamily="34" charset="0"/>
              </a:rPr>
              <a:t>“Energy </a:t>
            </a:r>
            <a:r>
              <a:rPr lang="en-US" sz="1200" i="1" dirty="0">
                <a:solidFill>
                  <a:schemeClr val="bg1">
                    <a:lumMod val="50000"/>
                  </a:schemeClr>
                </a:solidFill>
                <a:cs typeface="Arial" panose="020B0604020202020204" pitchFamily="34" charset="0"/>
              </a:rPr>
              <a:t>from Food</a:t>
            </a:r>
            <a:r>
              <a:rPr lang="en-US" sz="1200" i="1" dirty="0" smtClean="0">
                <a:solidFill>
                  <a:schemeClr val="bg1">
                    <a:lumMod val="50000"/>
                  </a:schemeClr>
                </a:solidFill>
                <a:cs typeface="Arial" panose="020B0604020202020204" pitchFamily="34" charset="0"/>
              </a:rPr>
              <a:t>”]</a:t>
            </a:r>
            <a:endParaRPr lang="en-US" sz="1200" i="1" dirty="0">
              <a:solidFill>
                <a:schemeClr val="bg1">
                  <a:lumMod val="50000"/>
                </a:schemeClr>
              </a:solidFill>
              <a:cs typeface="Arial" panose="020B0604020202020204" pitchFamily="34" charset="0"/>
            </a:endParaRPr>
          </a:p>
          <a:p>
            <a:r>
              <a:rPr lang="en-US" sz="1200" dirty="0" smtClean="0">
                <a:solidFill>
                  <a:schemeClr val="bg1">
                    <a:lumMod val="50000"/>
                  </a:schemeClr>
                </a:solidFill>
                <a:cs typeface="Arial" panose="020B0604020202020204" pitchFamily="34" charset="0"/>
              </a:rPr>
              <a:t>Food </a:t>
            </a:r>
            <a:r>
              <a:rPr lang="en-US" sz="1200" dirty="0">
                <a:solidFill>
                  <a:schemeClr val="bg1">
                    <a:lumMod val="50000"/>
                  </a:schemeClr>
                </a:solidFill>
                <a:cs typeface="Arial" panose="020B0604020202020204" pitchFamily="34" charset="0"/>
              </a:rPr>
              <a:t>consumed in excess of what we need for energy and growth/repair is converted to fat </a:t>
            </a:r>
            <a:r>
              <a:rPr lang="en-US" sz="1200" dirty="0" smtClean="0">
                <a:solidFill>
                  <a:schemeClr val="bg1">
                    <a:lumMod val="50000"/>
                  </a:schemeClr>
                </a:solidFill>
                <a:cs typeface="Arial" panose="020B0604020202020204" pitchFamily="34" charset="0"/>
              </a:rPr>
              <a:t>and </a:t>
            </a:r>
            <a:r>
              <a:rPr lang="en-US" sz="1200" dirty="0">
                <a:solidFill>
                  <a:schemeClr val="bg1">
                    <a:lumMod val="50000"/>
                  </a:schemeClr>
                </a:solidFill>
                <a:cs typeface="Arial" panose="020B0604020202020204" pitchFamily="34" charset="0"/>
              </a:rPr>
              <a:t>stored.</a:t>
            </a:r>
            <a:endParaRPr lang="en-US" sz="1200" dirty="0">
              <a:solidFill>
                <a:schemeClr val="bg1">
                  <a:lumMod val="50000"/>
                </a:schemeClr>
              </a:solidFill>
            </a:endParaRPr>
          </a:p>
          <a:p>
            <a:endParaRPr lang="en-US" sz="1200" b="1" u="sng" dirty="0" smtClean="0">
              <a:solidFill>
                <a:srgbClr val="256800"/>
              </a:solidFill>
            </a:endParaRPr>
          </a:p>
          <a:p>
            <a:r>
              <a:rPr lang="en-US" sz="1600" b="1" u="sng" dirty="0" smtClean="0">
                <a:solidFill>
                  <a:srgbClr val="D06A28"/>
                </a:solidFill>
              </a:rPr>
              <a:t>New Ideas in Photosynthesis</a:t>
            </a:r>
          </a:p>
          <a:p>
            <a:r>
              <a:rPr lang="en-US" sz="1600" dirty="0">
                <a:solidFill>
                  <a:srgbClr val="D06A28"/>
                </a:solidFill>
              </a:rPr>
              <a:t>Plants take in low energy molecules (CO</a:t>
            </a:r>
            <a:r>
              <a:rPr lang="en-US" sz="1600" baseline="-25000" dirty="0">
                <a:solidFill>
                  <a:srgbClr val="D06A28"/>
                </a:solidFill>
              </a:rPr>
              <a:t>2</a:t>
            </a:r>
            <a:r>
              <a:rPr lang="en-US" sz="1600" dirty="0">
                <a:solidFill>
                  <a:srgbClr val="D06A28"/>
                </a:solidFill>
              </a:rPr>
              <a:t> + H</a:t>
            </a:r>
            <a:r>
              <a:rPr lang="en-US" sz="1600" baseline="-25000" dirty="0">
                <a:solidFill>
                  <a:srgbClr val="D06A28"/>
                </a:solidFill>
              </a:rPr>
              <a:t>2</a:t>
            </a:r>
            <a:r>
              <a:rPr lang="en-US" sz="1600" dirty="0">
                <a:solidFill>
                  <a:srgbClr val="D06A28"/>
                </a:solidFill>
              </a:rPr>
              <a:t>O) and use energy from the sun to rearrange them into high energy molecules, glucose (C</a:t>
            </a:r>
            <a:r>
              <a:rPr lang="en-US" sz="1600" baseline="-25000" dirty="0">
                <a:solidFill>
                  <a:srgbClr val="D06A28"/>
                </a:solidFill>
              </a:rPr>
              <a:t>6</a:t>
            </a:r>
            <a:r>
              <a:rPr lang="en-US" sz="1600" dirty="0">
                <a:solidFill>
                  <a:srgbClr val="D06A28"/>
                </a:solidFill>
              </a:rPr>
              <a:t>H</a:t>
            </a:r>
            <a:r>
              <a:rPr lang="en-US" sz="1600" baseline="-25000" dirty="0">
                <a:solidFill>
                  <a:srgbClr val="D06A28"/>
                </a:solidFill>
              </a:rPr>
              <a:t>12</a:t>
            </a:r>
            <a:r>
              <a:rPr lang="en-US" sz="1600" dirty="0">
                <a:solidFill>
                  <a:srgbClr val="D06A28"/>
                </a:solidFill>
              </a:rPr>
              <a:t>O</a:t>
            </a:r>
            <a:r>
              <a:rPr lang="en-US" sz="1600" baseline="-25000" dirty="0">
                <a:solidFill>
                  <a:srgbClr val="D06A28"/>
                </a:solidFill>
              </a:rPr>
              <a:t>6 </a:t>
            </a:r>
            <a:r>
              <a:rPr lang="en-US" sz="1600" dirty="0">
                <a:solidFill>
                  <a:srgbClr val="D06A28"/>
                </a:solidFill>
              </a:rPr>
              <a:t>= food!) and O</a:t>
            </a:r>
            <a:r>
              <a:rPr lang="en-US" sz="1600" baseline="-25000" dirty="0">
                <a:solidFill>
                  <a:srgbClr val="D06A28"/>
                </a:solidFill>
              </a:rPr>
              <a:t>2</a:t>
            </a:r>
            <a:r>
              <a:rPr lang="en-US" sz="1600" dirty="0">
                <a:solidFill>
                  <a:srgbClr val="D06A28"/>
                </a:solidFill>
              </a:rPr>
              <a:t>. The reactions involved are collectively called photosynthesis.</a:t>
            </a:r>
          </a:p>
          <a:p>
            <a:r>
              <a:rPr lang="en-US" sz="1600" dirty="0">
                <a:solidFill>
                  <a:srgbClr val="D06A28"/>
                </a:solidFill>
              </a:rPr>
              <a:t>Over a 24 hour period, the rate of photosynthesis in a plant is greater than the rate of cellular respiration. As a result: </a:t>
            </a:r>
          </a:p>
          <a:p>
            <a:pPr lvl="1"/>
            <a:r>
              <a:rPr lang="en-US" sz="1600" dirty="0">
                <a:solidFill>
                  <a:srgbClr val="D06A28"/>
                </a:solidFill>
              </a:rPr>
              <a:t>Plants use more CO</a:t>
            </a:r>
            <a:r>
              <a:rPr lang="en-US" sz="1600" baseline="-25000" dirty="0">
                <a:solidFill>
                  <a:srgbClr val="D06A28"/>
                </a:solidFill>
              </a:rPr>
              <a:t>2</a:t>
            </a:r>
            <a:r>
              <a:rPr lang="en-US" sz="1600" dirty="0">
                <a:solidFill>
                  <a:srgbClr val="D06A28"/>
                </a:solidFill>
              </a:rPr>
              <a:t> than they give off.</a:t>
            </a:r>
          </a:p>
          <a:p>
            <a:pPr lvl="1"/>
            <a:r>
              <a:rPr lang="en-US" sz="1600" dirty="0">
                <a:solidFill>
                  <a:srgbClr val="D06A28"/>
                </a:solidFill>
              </a:rPr>
              <a:t>Plants produce more O</a:t>
            </a:r>
            <a:r>
              <a:rPr lang="en-US" sz="1600" baseline="-25000" dirty="0">
                <a:solidFill>
                  <a:srgbClr val="D06A28"/>
                </a:solidFill>
              </a:rPr>
              <a:t>2</a:t>
            </a:r>
            <a:r>
              <a:rPr lang="en-US" sz="1600" dirty="0">
                <a:solidFill>
                  <a:srgbClr val="D06A28"/>
                </a:solidFill>
              </a:rPr>
              <a:t> than they use.</a:t>
            </a:r>
          </a:p>
          <a:p>
            <a:r>
              <a:rPr lang="en-US" sz="1600" dirty="0">
                <a:solidFill>
                  <a:srgbClr val="D06A28"/>
                </a:solidFill>
              </a:rPr>
              <a:t>This means that a plant produces more glucose than it uses for energy.</a:t>
            </a:r>
          </a:p>
          <a:p>
            <a:r>
              <a:rPr lang="en-US" sz="1600" dirty="0">
                <a:solidFill>
                  <a:srgbClr val="D06A28"/>
                </a:solidFill>
              </a:rPr>
              <a:t>Glucose not used for energy is used to build biomass.</a:t>
            </a:r>
          </a:p>
          <a:p>
            <a:endParaRPr lang="en-US" dirty="0">
              <a:solidFill>
                <a:srgbClr val="D06A28"/>
              </a:solidFill>
            </a:endParaRPr>
          </a:p>
        </p:txBody>
      </p:sp>
    </p:spTree>
    <p:extLst>
      <p:ext uri="{BB962C8B-B14F-4D97-AF65-F5344CB8AC3E}">
        <p14:creationId xmlns:p14="http://schemas.microsoft.com/office/powerpoint/2010/main" val="399865366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1" name="Shape 241"/>
          <p:cNvSpPr txBox="1"/>
          <p:nvPr/>
        </p:nvSpPr>
        <p:spPr>
          <a:xfrm>
            <a:off x="136525" y="200025"/>
            <a:ext cx="2741612" cy="118744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Clr>
                <a:schemeClr val="dk1"/>
              </a:buClr>
              <a:buSzPct val="25000"/>
              <a:buFont typeface="Arial"/>
              <a:buNone/>
            </a:pPr>
            <a:r>
              <a:rPr lang="en-US" sz="2400" b="0" i="0" u="none" strike="noStrike" cap="none" baseline="0">
                <a:solidFill>
                  <a:schemeClr val="dk1"/>
                </a:solidFill>
                <a:latin typeface="Arial"/>
                <a:ea typeface="Arial"/>
                <a:cs typeface="Arial"/>
                <a:sym typeface="Arial"/>
              </a:rPr>
              <a:t>Jan Van Helmont’s</a:t>
            </a:r>
          </a:p>
          <a:p>
            <a:pPr marL="0" marR="0" lvl="0" indent="0" algn="l" rtl="0">
              <a:lnSpc>
                <a:spcPct val="100000"/>
              </a:lnSpc>
              <a:spcBef>
                <a:spcPts val="0"/>
              </a:spcBef>
              <a:spcAft>
                <a:spcPts val="0"/>
              </a:spcAft>
              <a:buClr>
                <a:schemeClr val="dk1"/>
              </a:buClr>
              <a:buSzPct val="25000"/>
              <a:buFont typeface="Arial"/>
              <a:buNone/>
            </a:pPr>
            <a:r>
              <a:rPr lang="en-US" sz="2400" b="0" i="0" u="none" strike="noStrike" cap="none" baseline="0">
                <a:solidFill>
                  <a:schemeClr val="dk1"/>
                </a:solidFill>
                <a:latin typeface="Arial"/>
                <a:ea typeface="Arial"/>
                <a:cs typeface="Arial"/>
                <a:sym typeface="Arial"/>
              </a:rPr>
              <a:t>experimental data</a:t>
            </a:r>
          </a:p>
          <a:p>
            <a:pPr marL="0" marR="0" lvl="0" indent="0" algn="l" rtl="0">
              <a:lnSpc>
                <a:spcPct val="100000"/>
              </a:lnSpc>
              <a:spcBef>
                <a:spcPts val="0"/>
              </a:spcBef>
              <a:spcAft>
                <a:spcPts val="0"/>
              </a:spcAft>
              <a:buClr>
                <a:schemeClr val="dk1"/>
              </a:buClr>
              <a:buSzPct val="25000"/>
              <a:buFont typeface="Arial"/>
              <a:buNone/>
            </a:pPr>
            <a:r>
              <a:rPr lang="en-US" sz="2400" b="0" i="0" u="none" strike="noStrike" cap="none" baseline="0">
                <a:solidFill>
                  <a:schemeClr val="dk1"/>
                </a:solidFill>
                <a:latin typeface="Arial"/>
                <a:ea typeface="Arial"/>
                <a:cs typeface="Arial"/>
                <a:sym typeface="Arial"/>
              </a:rPr>
              <a:t>(1648)</a:t>
            </a:r>
          </a:p>
        </p:txBody>
      </p:sp>
      <p:sp>
        <p:nvSpPr>
          <p:cNvPr id="2" name="TextBox 1"/>
          <p:cNvSpPr txBox="1"/>
          <p:nvPr/>
        </p:nvSpPr>
        <p:spPr>
          <a:xfrm>
            <a:off x="228600" y="4114800"/>
            <a:ext cx="2286000" cy="1200329"/>
          </a:xfrm>
          <a:prstGeom prst="rect">
            <a:avLst/>
          </a:prstGeom>
          <a:noFill/>
        </p:spPr>
        <p:txBody>
          <a:bodyPr wrap="square" rtlCol="0">
            <a:spAutoFit/>
          </a:bodyPr>
          <a:lstStyle/>
          <a:p>
            <a:r>
              <a:rPr lang="en-US" dirty="0" smtClean="0"/>
              <a:t>What conclusion can you make about the contribution of soil to the mass of the tree?</a:t>
            </a:r>
            <a:endParaRPr lang="en-US" dirty="0"/>
          </a:p>
        </p:txBody>
      </p:sp>
      <p:pic>
        <p:nvPicPr>
          <p:cNvPr id="1026" name="Picture 2" descr="mage result for small plant clip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170" y="921347"/>
            <a:ext cx="1381125" cy="13811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ant, Grass, Green, Leaves, Leaf, Growing, Growt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3581" y="3131593"/>
            <a:ext cx="130048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mage result for small plant clip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0062" y="384968"/>
            <a:ext cx="1381125" cy="13811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lant, Grass, Green, Leaves, Leaf, Growing, Growt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44395" y="2854410"/>
            <a:ext cx="130048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t, Flowerpot, Pottery, Clay, Potter'S Cl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8488" y="1200082"/>
            <a:ext cx="1074229" cy="11033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ot, Flowerpot, Pottery, Clay, Potter'S Cl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57521" y="4131537"/>
            <a:ext cx="1074229" cy="110334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le, Rocks, Dirt, Heap, Stack, Rough, Grav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82056" y="1241121"/>
            <a:ext cx="1378427" cy="7868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ile, Rocks, Dirt, Heap, Stack, Rough, Grav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11191" y="3951756"/>
            <a:ext cx="1378427" cy="78685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545646" y="1176223"/>
            <a:ext cx="314325" cy="769441"/>
          </a:xfrm>
          <a:prstGeom prst="rect">
            <a:avLst/>
          </a:prstGeom>
          <a:noFill/>
        </p:spPr>
        <p:txBody>
          <a:bodyPr wrap="square" rtlCol="0">
            <a:spAutoFit/>
          </a:bodyPr>
          <a:lstStyle/>
          <a:p>
            <a:r>
              <a:rPr lang="en-US" sz="4400" dirty="0" smtClean="0"/>
              <a:t>+</a:t>
            </a:r>
            <a:endParaRPr lang="en-US" sz="4400" dirty="0"/>
          </a:p>
        </p:txBody>
      </p:sp>
      <p:sp>
        <p:nvSpPr>
          <p:cNvPr id="5" name="TextBox 4"/>
          <p:cNvSpPr txBox="1"/>
          <p:nvPr/>
        </p:nvSpPr>
        <p:spPr>
          <a:xfrm>
            <a:off x="4599305" y="3575399"/>
            <a:ext cx="554005" cy="1046440"/>
          </a:xfrm>
          <a:prstGeom prst="rect">
            <a:avLst/>
          </a:prstGeom>
          <a:noFill/>
        </p:spPr>
        <p:txBody>
          <a:bodyPr wrap="square" rtlCol="0">
            <a:spAutoFit/>
          </a:bodyPr>
          <a:lstStyle/>
          <a:p>
            <a:r>
              <a:rPr lang="en-US" sz="4400" dirty="0"/>
              <a:t>+</a:t>
            </a:r>
          </a:p>
          <a:p>
            <a:endParaRPr lang="en-US" dirty="0"/>
          </a:p>
        </p:txBody>
      </p:sp>
      <p:sp>
        <p:nvSpPr>
          <p:cNvPr id="6" name="TextBox 5"/>
          <p:cNvSpPr txBox="1"/>
          <p:nvPr/>
        </p:nvSpPr>
        <p:spPr>
          <a:xfrm>
            <a:off x="6658493" y="1324166"/>
            <a:ext cx="481526" cy="769441"/>
          </a:xfrm>
          <a:prstGeom prst="rect">
            <a:avLst/>
          </a:prstGeom>
          <a:noFill/>
        </p:spPr>
        <p:txBody>
          <a:bodyPr wrap="square" rtlCol="0">
            <a:spAutoFit/>
          </a:bodyPr>
          <a:lstStyle/>
          <a:p>
            <a:r>
              <a:rPr lang="en-US" sz="4400" dirty="0"/>
              <a:t>=</a:t>
            </a:r>
          </a:p>
        </p:txBody>
      </p:sp>
      <p:sp>
        <p:nvSpPr>
          <p:cNvPr id="7" name="TextBox 6"/>
          <p:cNvSpPr txBox="1"/>
          <p:nvPr/>
        </p:nvSpPr>
        <p:spPr>
          <a:xfrm>
            <a:off x="6729378" y="3650393"/>
            <a:ext cx="492891" cy="786852"/>
          </a:xfrm>
          <a:prstGeom prst="rect">
            <a:avLst/>
          </a:prstGeom>
          <a:noFill/>
        </p:spPr>
        <p:txBody>
          <a:bodyPr wrap="square" rtlCol="0">
            <a:spAutoFit/>
          </a:bodyPr>
          <a:lstStyle/>
          <a:p>
            <a:r>
              <a:rPr lang="en-US" sz="4400" dirty="0" smtClean="0"/>
              <a:t>=</a:t>
            </a:r>
            <a:endParaRPr lang="en-US" sz="4400" dirty="0"/>
          </a:p>
        </p:txBody>
      </p:sp>
      <p:sp>
        <p:nvSpPr>
          <p:cNvPr id="10" name="TextBox 9"/>
          <p:cNvSpPr txBox="1"/>
          <p:nvPr/>
        </p:nvSpPr>
        <p:spPr>
          <a:xfrm>
            <a:off x="3189778" y="2133195"/>
            <a:ext cx="1768087" cy="338554"/>
          </a:xfrm>
          <a:prstGeom prst="rect">
            <a:avLst/>
          </a:prstGeom>
          <a:noFill/>
        </p:spPr>
        <p:txBody>
          <a:bodyPr wrap="square" rtlCol="0">
            <a:spAutoFit/>
          </a:bodyPr>
          <a:lstStyle/>
          <a:p>
            <a:r>
              <a:rPr lang="en-US" sz="1600" dirty="0" smtClean="0"/>
              <a:t>5 </a:t>
            </a:r>
            <a:r>
              <a:rPr lang="en-US" sz="1600" dirty="0" err="1" smtClean="0"/>
              <a:t>lb</a:t>
            </a:r>
            <a:r>
              <a:rPr lang="en-US" sz="1600" dirty="0" smtClean="0"/>
              <a:t> willow sapling</a:t>
            </a:r>
            <a:endParaRPr lang="en-US" sz="1600" dirty="0"/>
          </a:p>
        </p:txBody>
      </p:sp>
      <p:sp>
        <p:nvSpPr>
          <p:cNvPr id="12" name="TextBox 11"/>
          <p:cNvSpPr txBox="1"/>
          <p:nvPr/>
        </p:nvSpPr>
        <p:spPr>
          <a:xfrm>
            <a:off x="3423581" y="4868776"/>
            <a:ext cx="1583371" cy="338554"/>
          </a:xfrm>
          <a:prstGeom prst="rect">
            <a:avLst/>
          </a:prstGeom>
          <a:noFill/>
        </p:spPr>
        <p:txBody>
          <a:bodyPr wrap="square" rtlCol="0">
            <a:spAutoFit/>
          </a:bodyPr>
          <a:lstStyle/>
          <a:p>
            <a:r>
              <a:rPr lang="en-US" sz="1600" dirty="0" smtClean="0"/>
              <a:t>169 </a:t>
            </a:r>
            <a:r>
              <a:rPr lang="en-US" sz="1600" dirty="0" err="1" smtClean="0"/>
              <a:t>lbs</a:t>
            </a:r>
            <a:r>
              <a:rPr lang="en-US" sz="1600" dirty="0" smtClean="0"/>
              <a:t>, 3 </a:t>
            </a:r>
            <a:r>
              <a:rPr lang="en-US" sz="1600" dirty="0" err="1" smtClean="0"/>
              <a:t>oz</a:t>
            </a:r>
            <a:r>
              <a:rPr lang="en-US" sz="1600" dirty="0" smtClean="0"/>
              <a:t> </a:t>
            </a:r>
            <a:endParaRPr lang="en-US" sz="1600" dirty="0"/>
          </a:p>
        </p:txBody>
      </p:sp>
      <p:sp>
        <p:nvSpPr>
          <p:cNvPr id="14" name="TextBox 13"/>
          <p:cNvSpPr txBox="1"/>
          <p:nvPr/>
        </p:nvSpPr>
        <p:spPr>
          <a:xfrm>
            <a:off x="5182919" y="2159242"/>
            <a:ext cx="1599005" cy="338554"/>
          </a:xfrm>
          <a:prstGeom prst="rect">
            <a:avLst/>
          </a:prstGeom>
          <a:noFill/>
        </p:spPr>
        <p:txBody>
          <a:bodyPr wrap="square" rtlCol="0">
            <a:spAutoFit/>
          </a:bodyPr>
          <a:lstStyle/>
          <a:p>
            <a:r>
              <a:rPr lang="en-US" sz="1600" dirty="0" smtClean="0"/>
              <a:t>200 </a:t>
            </a:r>
            <a:r>
              <a:rPr lang="en-US" sz="1600" dirty="0" err="1" smtClean="0"/>
              <a:t>lbs</a:t>
            </a:r>
            <a:r>
              <a:rPr lang="en-US" sz="1600" dirty="0" smtClean="0"/>
              <a:t> dirt </a:t>
            </a:r>
            <a:endParaRPr lang="en-US" sz="1600" dirty="0"/>
          </a:p>
        </p:txBody>
      </p:sp>
      <p:sp>
        <p:nvSpPr>
          <p:cNvPr id="15" name="TextBox 14"/>
          <p:cNvSpPr txBox="1"/>
          <p:nvPr/>
        </p:nvSpPr>
        <p:spPr>
          <a:xfrm>
            <a:off x="5231345" y="4868776"/>
            <a:ext cx="1550579" cy="338554"/>
          </a:xfrm>
          <a:prstGeom prst="rect">
            <a:avLst/>
          </a:prstGeom>
          <a:noFill/>
        </p:spPr>
        <p:txBody>
          <a:bodyPr wrap="square" rtlCol="0">
            <a:spAutoFit/>
          </a:bodyPr>
          <a:lstStyle/>
          <a:p>
            <a:r>
              <a:rPr lang="en-US" sz="1600" dirty="0" smtClean="0"/>
              <a:t>199 </a:t>
            </a:r>
            <a:r>
              <a:rPr lang="en-US" sz="1600" dirty="0" err="1" smtClean="0"/>
              <a:t>lbs</a:t>
            </a:r>
            <a:r>
              <a:rPr lang="en-US" sz="1600" dirty="0" smtClean="0"/>
              <a:t>, 14 </a:t>
            </a:r>
            <a:r>
              <a:rPr lang="en-US" sz="1600" dirty="0" err="1" smtClean="0"/>
              <a:t>oz</a:t>
            </a:r>
            <a:endParaRPr lang="en-US" sz="1600" dirty="0"/>
          </a:p>
        </p:txBody>
      </p:sp>
      <p:sp>
        <p:nvSpPr>
          <p:cNvPr id="16" name="TextBox 15"/>
          <p:cNvSpPr txBox="1"/>
          <p:nvPr/>
        </p:nvSpPr>
        <p:spPr>
          <a:xfrm>
            <a:off x="7467600" y="2361491"/>
            <a:ext cx="1366205" cy="338554"/>
          </a:xfrm>
          <a:prstGeom prst="rect">
            <a:avLst/>
          </a:prstGeom>
          <a:noFill/>
        </p:spPr>
        <p:txBody>
          <a:bodyPr wrap="square" rtlCol="0">
            <a:spAutoFit/>
          </a:bodyPr>
          <a:lstStyle/>
          <a:p>
            <a:r>
              <a:rPr lang="en-US" sz="1600" dirty="0" smtClean="0"/>
              <a:t>Day #1</a:t>
            </a:r>
            <a:endParaRPr lang="en-US" sz="1600" dirty="0"/>
          </a:p>
        </p:txBody>
      </p:sp>
      <p:sp>
        <p:nvSpPr>
          <p:cNvPr id="17" name="TextBox 16"/>
          <p:cNvSpPr txBox="1"/>
          <p:nvPr/>
        </p:nvSpPr>
        <p:spPr>
          <a:xfrm>
            <a:off x="7357521" y="5314067"/>
            <a:ext cx="1374940" cy="338554"/>
          </a:xfrm>
          <a:prstGeom prst="rect">
            <a:avLst/>
          </a:prstGeom>
          <a:noFill/>
        </p:spPr>
        <p:txBody>
          <a:bodyPr wrap="square" rtlCol="0">
            <a:spAutoFit/>
          </a:bodyPr>
          <a:lstStyle/>
          <a:p>
            <a:r>
              <a:rPr lang="en-US" sz="1600" dirty="0" smtClean="0"/>
              <a:t>5 years later</a:t>
            </a:r>
            <a:endParaRPr lang="en-US" sz="1600" dirty="0"/>
          </a:p>
        </p:txBody>
      </p:sp>
      <p:sp>
        <p:nvSpPr>
          <p:cNvPr id="18" name="TextBox 17"/>
          <p:cNvSpPr txBox="1"/>
          <p:nvPr/>
        </p:nvSpPr>
        <p:spPr>
          <a:xfrm>
            <a:off x="3268223" y="5483344"/>
            <a:ext cx="1847143" cy="646331"/>
          </a:xfrm>
          <a:prstGeom prst="rect">
            <a:avLst/>
          </a:prstGeom>
          <a:noFill/>
        </p:spPr>
        <p:txBody>
          <a:bodyPr wrap="square" rtlCol="0">
            <a:spAutoFit/>
          </a:bodyPr>
          <a:lstStyle/>
          <a:p>
            <a:r>
              <a:rPr lang="en-US" b="1" dirty="0" smtClean="0"/>
              <a:t>3400% increases in weight </a:t>
            </a:r>
            <a:endParaRPr lang="en-US" b="1" dirty="0"/>
          </a:p>
        </p:txBody>
      </p:sp>
      <p:sp>
        <p:nvSpPr>
          <p:cNvPr id="19" name="TextBox 18"/>
          <p:cNvSpPr txBox="1"/>
          <p:nvPr/>
        </p:nvSpPr>
        <p:spPr>
          <a:xfrm>
            <a:off x="5258995" y="5527457"/>
            <a:ext cx="1963274" cy="646331"/>
          </a:xfrm>
          <a:prstGeom prst="rect">
            <a:avLst/>
          </a:prstGeom>
          <a:noFill/>
        </p:spPr>
        <p:txBody>
          <a:bodyPr wrap="square" rtlCol="0">
            <a:spAutoFit/>
          </a:bodyPr>
          <a:lstStyle/>
          <a:p>
            <a:r>
              <a:rPr lang="en-US" b="1" dirty="0" smtClean="0"/>
              <a:t>0.00063 % decrease in weight</a:t>
            </a:r>
            <a:endParaRPr lang="en-US" b="1" dirty="0"/>
          </a:p>
        </p:txBody>
      </p:sp>
    </p:spTree>
    <p:extLst>
      <p:ext uri="{BB962C8B-B14F-4D97-AF65-F5344CB8AC3E}">
        <p14:creationId xmlns:p14="http://schemas.microsoft.com/office/powerpoint/2010/main" val="1371409209"/>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9" name="Shape 249"/>
          <p:cNvSpPr txBox="1"/>
          <p:nvPr/>
        </p:nvSpPr>
        <p:spPr>
          <a:xfrm>
            <a:off x="209032" y="437235"/>
            <a:ext cx="8350250" cy="2123618"/>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Clr>
                <a:schemeClr val="dk1"/>
              </a:buClr>
              <a:buSzPct val="25000"/>
              <a:buFont typeface="Arial"/>
              <a:buNone/>
            </a:pPr>
            <a:r>
              <a:rPr lang="en-US" sz="2000" b="0" i="0" u="none" strike="noStrike" cap="none" baseline="0" dirty="0" smtClean="0">
                <a:solidFill>
                  <a:schemeClr val="dk1"/>
                </a:solidFill>
                <a:latin typeface="Arial"/>
                <a:ea typeface="Arial"/>
                <a:cs typeface="Arial"/>
                <a:sym typeface="Arial"/>
              </a:rPr>
              <a:t>Based on his results Van </a:t>
            </a:r>
            <a:r>
              <a:rPr lang="en-US" sz="2000" b="0" i="0" u="none" strike="noStrike" cap="none" baseline="0" dirty="0" err="1" smtClean="0">
                <a:solidFill>
                  <a:schemeClr val="dk1"/>
                </a:solidFill>
                <a:latin typeface="Arial"/>
                <a:ea typeface="Arial"/>
                <a:cs typeface="Arial"/>
                <a:sym typeface="Arial"/>
              </a:rPr>
              <a:t>Helmont</a:t>
            </a:r>
            <a:r>
              <a:rPr lang="en-US" sz="2000" b="0" i="0" u="none" strike="noStrike" cap="none" baseline="0" dirty="0" smtClean="0">
                <a:solidFill>
                  <a:schemeClr val="dk1"/>
                </a:solidFill>
                <a:latin typeface="Arial"/>
                <a:ea typeface="Arial"/>
                <a:cs typeface="Arial"/>
                <a:sym typeface="Arial"/>
              </a:rPr>
              <a:t> concluded that the mass of a tree does not come from soil. So </a:t>
            </a:r>
            <a:r>
              <a:rPr lang="en-US" sz="2000" dirty="0" smtClean="0">
                <a:solidFill>
                  <a:schemeClr val="dk1"/>
                </a:solidFill>
                <a:latin typeface="Arial"/>
                <a:ea typeface="Arial"/>
                <a:cs typeface="Arial"/>
                <a:sym typeface="Arial"/>
              </a:rPr>
              <a:t>then he figured that it must come from water. </a:t>
            </a:r>
          </a:p>
          <a:p>
            <a:pPr marL="0" marR="0" lvl="0" indent="0" algn="l" rtl="0">
              <a:lnSpc>
                <a:spcPct val="100000"/>
              </a:lnSpc>
              <a:spcBef>
                <a:spcPts val="0"/>
              </a:spcBef>
              <a:spcAft>
                <a:spcPts val="0"/>
              </a:spcAft>
              <a:buClr>
                <a:schemeClr val="dk1"/>
              </a:buClr>
              <a:buSzPct val="25000"/>
              <a:buFont typeface="Arial"/>
              <a:buNone/>
            </a:pPr>
            <a:endParaRPr lang="en-US" sz="2400" b="0" i="0" u="none" strike="noStrike" cap="none" baseline="0"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endParaRPr sz="2400" b="0" i="0" u="none" strike="noStrike" cap="none" baseline="0"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2400" b="0" i="0" u="none" strike="noStrike" cap="none" baseline="0" dirty="0">
              <a:solidFill>
                <a:schemeClr val="dk1"/>
              </a:solidFill>
              <a:latin typeface="Arial"/>
              <a:ea typeface="Arial"/>
              <a:cs typeface="Arial"/>
              <a:sym typeface="Arial"/>
            </a:endParaRPr>
          </a:p>
        </p:txBody>
      </p:sp>
      <p:sp>
        <p:nvSpPr>
          <p:cNvPr id="250" name="Shape 250"/>
          <p:cNvSpPr txBox="1"/>
          <p:nvPr/>
        </p:nvSpPr>
        <p:spPr>
          <a:xfrm>
            <a:off x="147331" y="1615154"/>
            <a:ext cx="8686800" cy="13233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Clr>
                <a:schemeClr val="dk1"/>
              </a:buClr>
              <a:buSzPct val="25000"/>
              <a:buFont typeface="Arial"/>
              <a:buNone/>
            </a:pPr>
            <a:r>
              <a:rPr lang="en-US" sz="2000" b="0" i="0" u="none" strike="noStrike" cap="none" baseline="0" dirty="0">
                <a:solidFill>
                  <a:schemeClr val="dk1"/>
                </a:solidFill>
                <a:latin typeface="Arial"/>
                <a:ea typeface="Arial"/>
                <a:cs typeface="Arial"/>
                <a:sym typeface="Arial"/>
              </a:rPr>
              <a:t>But later experiments measured the amount of water taken in by a plant compared to the amount released in </a:t>
            </a:r>
            <a:r>
              <a:rPr lang="en-US" sz="2000" b="0" i="0" u="none" strike="noStrike" cap="none" baseline="0" dirty="0" smtClean="0">
                <a:solidFill>
                  <a:schemeClr val="dk1"/>
                </a:solidFill>
                <a:latin typeface="Arial"/>
                <a:ea typeface="Arial"/>
                <a:cs typeface="Arial"/>
                <a:sym typeface="Arial"/>
              </a:rPr>
              <a:t>transpiration. The difference was not </a:t>
            </a:r>
            <a:r>
              <a:rPr lang="en-US" sz="2000" b="0" i="0" u="none" strike="noStrike" cap="none" baseline="0" dirty="0">
                <a:solidFill>
                  <a:schemeClr val="dk1"/>
                </a:solidFill>
                <a:latin typeface="Arial"/>
                <a:ea typeface="Arial"/>
                <a:cs typeface="Arial"/>
                <a:sym typeface="Arial"/>
              </a:rPr>
              <a:t>nearly enough to account for the </a:t>
            </a:r>
          </a:p>
          <a:p>
            <a:pPr marL="0" marR="0" lvl="0" indent="0" algn="l" rtl="0">
              <a:lnSpc>
                <a:spcPct val="100000"/>
              </a:lnSpc>
              <a:spcBef>
                <a:spcPts val="0"/>
              </a:spcBef>
              <a:spcAft>
                <a:spcPts val="0"/>
              </a:spcAft>
              <a:buClr>
                <a:schemeClr val="dk1"/>
              </a:buClr>
              <a:buSzPct val="25000"/>
              <a:buFont typeface="Arial"/>
              <a:buNone/>
            </a:pPr>
            <a:r>
              <a:rPr lang="en-US" sz="2000" b="0" i="0" u="none" strike="noStrike" cap="none" baseline="0" dirty="0">
                <a:solidFill>
                  <a:schemeClr val="dk1"/>
                </a:solidFill>
                <a:latin typeface="Arial"/>
                <a:ea typeface="Arial"/>
                <a:cs typeface="Arial"/>
                <a:sym typeface="Arial"/>
              </a:rPr>
              <a:t>mass the plant had gained. Where did the rest of the mass come from? </a:t>
            </a:r>
          </a:p>
        </p:txBody>
      </p:sp>
      <p:pic>
        <p:nvPicPr>
          <p:cNvPr id="2050" name="Picture 2" descr="eedling, Potted Plant, Sapling, Plant, Growing, Growt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4209365"/>
            <a:ext cx="1602249" cy="2108993"/>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5791200" y="3886200"/>
            <a:ext cx="1828800" cy="1981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5295900" y="4270376"/>
            <a:ext cx="457200" cy="228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79399" y="3875866"/>
            <a:ext cx="1190104" cy="646331"/>
          </a:xfrm>
          <a:prstGeom prst="rect">
            <a:avLst/>
          </a:prstGeom>
          <a:noFill/>
        </p:spPr>
        <p:txBody>
          <a:bodyPr wrap="square" rtlCol="0">
            <a:spAutoFit/>
          </a:bodyPr>
          <a:lstStyle/>
          <a:p>
            <a:r>
              <a:rPr lang="en-US" dirty="0"/>
              <a:t>Plastic bag</a:t>
            </a:r>
          </a:p>
          <a:p>
            <a:endParaRPr lang="en-US" dirty="0"/>
          </a:p>
        </p:txBody>
      </p:sp>
      <p:pic>
        <p:nvPicPr>
          <p:cNvPr id="2054" name="Picture 6" descr="ree, Branches, Root, Eco, Ecology, Nature, Pla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8698" y="3620742"/>
            <a:ext cx="3162300" cy="2831910"/>
          </a:xfrm>
          <a:prstGeom prst="rect">
            <a:avLst/>
          </a:prstGeom>
          <a:noFill/>
          <a:extLst>
            <a:ext uri="{909E8E84-426E-40dd-AFC4-6F175D3DCCD1}">
              <a14:hiddenFill xmlns:a14="http://schemas.microsoft.com/office/drawing/2010/main">
                <a:solidFill>
                  <a:srgbClr val="FFFFFF"/>
                </a:solidFill>
              </a14:hiddenFill>
            </a:ext>
          </a:extLst>
        </p:spPr>
      </p:pic>
      <p:sp>
        <p:nvSpPr>
          <p:cNvPr id="14" name="Right Arrow 13"/>
          <p:cNvSpPr/>
          <p:nvPr/>
        </p:nvSpPr>
        <p:spPr>
          <a:xfrm rot="20069705">
            <a:off x="990600" y="5943600"/>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rot="18330103">
            <a:off x="1690646" y="6399517"/>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rot="14061313">
            <a:off x="3094220" y="6399516"/>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p:cNvSpPr/>
          <p:nvPr/>
        </p:nvSpPr>
        <p:spPr>
          <a:xfrm rot="12874693">
            <a:off x="3837559" y="6043942"/>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47331" y="6191042"/>
            <a:ext cx="1524000" cy="523220"/>
          </a:xfrm>
          <a:prstGeom prst="rect">
            <a:avLst/>
          </a:prstGeom>
          <a:noFill/>
        </p:spPr>
        <p:txBody>
          <a:bodyPr wrap="square" rtlCol="0">
            <a:spAutoFit/>
          </a:bodyPr>
          <a:lstStyle/>
          <a:p>
            <a:r>
              <a:rPr lang="en-US" sz="1400" dirty="0" smtClean="0">
                <a:latin typeface="Arial" charset="0"/>
                <a:ea typeface="Arial" charset="0"/>
                <a:cs typeface="Arial" charset="0"/>
              </a:rPr>
              <a:t>Water absorbed by roots </a:t>
            </a:r>
            <a:endParaRPr lang="en-US" sz="1400" dirty="0">
              <a:latin typeface="Arial" charset="0"/>
              <a:ea typeface="Arial" charset="0"/>
              <a:cs typeface="Arial" charset="0"/>
            </a:endParaRPr>
          </a:p>
        </p:txBody>
      </p:sp>
      <p:sp>
        <p:nvSpPr>
          <p:cNvPr id="26" name="Right Arrow 25"/>
          <p:cNvSpPr/>
          <p:nvPr/>
        </p:nvSpPr>
        <p:spPr>
          <a:xfrm rot="16200000">
            <a:off x="2505548" y="4997161"/>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977619" y="4775087"/>
            <a:ext cx="1721401" cy="523220"/>
          </a:xfrm>
          <a:prstGeom prst="rect">
            <a:avLst/>
          </a:prstGeom>
          <a:noFill/>
        </p:spPr>
        <p:txBody>
          <a:bodyPr wrap="square" rtlCol="0">
            <a:spAutoFit/>
          </a:bodyPr>
          <a:lstStyle/>
          <a:p>
            <a:r>
              <a:rPr lang="en-US" sz="1400" dirty="0" smtClean="0">
                <a:latin typeface="Arial" charset="0"/>
                <a:ea typeface="Arial" charset="0"/>
                <a:cs typeface="Arial" charset="0"/>
              </a:rPr>
              <a:t>Water travels through plant</a:t>
            </a:r>
            <a:endParaRPr lang="en-US" sz="1400" dirty="0">
              <a:latin typeface="Arial" charset="0"/>
              <a:ea typeface="Arial" charset="0"/>
              <a:cs typeface="Arial" charset="0"/>
            </a:endParaRPr>
          </a:p>
        </p:txBody>
      </p:sp>
      <p:sp>
        <p:nvSpPr>
          <p:cNvPr id="28" name="Right Arrow 27"/>
          <p:cNvSpPr/>
          <p:nvPr/>
        </p:nvSpPr>
        <p:spPr>
          <a:xfrm rot="12874693">
            <a:off x="1517982" y="3916839"/>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rot="20069705">
            <a:off x="3094219" y="3970913"/>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rot="12874693">
            <a:off x="694574" y="3928018"/>
            <a:ext cx="381000" cy="1608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rot="19250323">
            <a:off x="3901045" y="3828439"/>
            <a:ext cx="381000" cy="135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385847" y="3035438"/>
            <a:ext cx="1841220" cy="523220"/>
          </a:xfrm>
          <a:prstGeom prst="rect">
            <a:avLst/>
          </a:prstGeom>
          <a:noFill/>
        </p:spPr>
        <p:txBody>
          <a:bodyPr wrap="square" rtlCol="0">
            <a:spAutoFit/>
          </a:bodyPr>
          <a:lstStyle/>
          <a:p>
            <a:r>
              <a:rPr lang="en-US" sz="1400" dirty="0" smtClean="0">
                <a:latin typeface="Arial" charset="0"/>
                <a:ea typeface="Arial" charset="0"/>
                <a:cs typeface="Arial" charset="0"/>
              </a:rPr>
              <a:t>Water evaporates from leaf surface</a:t>
            </a:r>
            <a:endParaRPr lang="en-US" sz="1400" dirty="0">
              <a:latin typeface="Arial" charset="0"/>
              <a:ea typeface="Arial" charset="0"/>
              <a:cs typeface="Arial" charset="0"/>
            </a:endParaRPr>
          </a:p>
        </p:txBody>
      </p:sp>
    </p:spTree>
    <p:extLst>
      <p:ext uri="{BB962C8B-B14F-4D97-AF65-F5344CB8AC3E}">
        <p14:creationId xmlns:p14="http://schemas.microsoft.com/office/powerpoint/2010/main" val="2476403000"/>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E46C0A"/>
                </a:solidFill>
              </a:rPr>
              <a:t>Wrapping Up</a:t>
            </a:r>
            <a:endParaRPr lang="en-US" dirty="0">
              <a:solidFill>
                <a:srgbClr val="E46C0A"/>
              </a:solidFill>
            </a:endParaRPr>
          </a:p>
        </p:txBody>
      </p:sp>
      <p:sp>
        <p:nvSpPr>
          <p:cNvPr id="3" name="Content Placeholder 2"/>
          <p:cNvSpPr>
            <a:spLocks noGrp="1"/>
          </p:cNvSpPr>
          <p:nvPr>
            <p:ph idx="1"/>
          </p:nvPr>
        </p:nvSpPr>
        <p:spPr>
          <a:xfrm>
            <a:off x="1524000" y="1600200"/>
            <a:ext cx="7162800" cy="4525963"/>
          </a:xfrm>
        </p:spPr>
        <p:txBody>
          <a:bodyPr/>
          <a:lstStyle/>
          <a:p>
            <a:pPr marL="0" indent="0">
              <a:buNone/>
            </a:pPr>
            <a:r>
              <a:rPr lang="en-US" dirty="0" smtClean="0"/>
              <a:t>In Doodles I &amp; J you considered the relationship between Photosynthesis and Cellular Respiration. Now that you have answered </a:t>
            </a:r>
            <a:r>
              <a:rPr lang="en-US" dirty="0" smtClean="0"/>
              <a:t>both </a:t>
            </a:r>
            <a:r>
              <a:rPr lang="en-US" dirty="0" smtClean="0"/>
              <a:t>of our</a:t>
            </a:r>
            <a:r>
              <a:rPr lang="en-US" dirty="0" smtClean="0"/>
              <a:t> </a:t>
            </a:r>
            <a:r>
              <a:rPr lang="en-US" dirty="0" smtClean="0"/>
              <a:t>big challenge questions (Biggest Loser &amp; Seed to Tree) write down some ideas about how these phenomena are related.  </a:t>
            </a:r>
            <a:endParaRPr lang="en-US" dirty="0"/>
          </a:p>
        </p:txBody>
      </p:sp>
      <p:pic>
        <p:nvPicPr>
          <p:cNvPr id="4" name="pasted-image.pdf"/>
          <p:cNvPicPr>
            <a:picLocks noChangeAspect="1"/>
          </p:cNvPicPr>
          <p:nvPr/>
        </p:nvPicPr>
        <p:blipFill>
          <a:blip r:embed="rId2">
            <a:extLst/>
          </a:blip>
          <a:stretch>
            <a:fillRect/>
          </a:stretch>
        </p:blipFill>
        <p:spPr>
          <a:xfrm>
            <a:off x="457200" y="2743200"/>
            <a:ext cx="662315" cy="667753"/>
          </a:xfrm>
          <a:prstGeom prst="rect">
            <a:avLst/>
          </a:prstGeom>
          <a:ln w="12700">
            <a:miter lim="400000"/>
          </a:ln>
        </p:spPr>
      </p:pic>
    </p:spTree>
    <p:extLst>
      <p:ext uri="{BB962C8B-B14F-4D97-AF65-F5344CB8AC3E}">
        <p14:creationId xmlns:p14="http://schemas.microsoft.com/office/powerpoint/2010/main" val="7407978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LS08 </a:t>
            </a:r>
            <a:r>
              <a:rPr lang="en-US" sz="2400" dirty="0">
                <a:solidFill>
                  <a:schemeClr val="bg1"/>
                </a:solidFill>
                <a:latin typeface="Arial" panose="020B0604020202020204" pitchFamily="34" charset="0"/>
                <a:cs typeface="Arial" panose="020B0604020202020204" pitchFamily="34" charset="0"/>
              </a:rPr>
              <a:t>Teacher Resource: </a:t>
            </a:r>
            <a:r>
              <a:rPr lang="en-US" sz="2400" dirty="0" smtClean="0">
                <a:solidFill>
                  <a:schemeClr val="bg1"/>
                </a:solidFill>
                <a:latin typeface="Arial" panose="020B0604020202020204" pitchFamily="34" charset="0"/>
                <a:cs typeface="Arial" panose="020B0604020202020204" pitchFamily="34" charset="0"/>
              </a:rPr>
              <a:t>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2325846"/>
          </a:xfrm>
          <a:prstGeom prst="rect">
            <a:avLst/>
          </a:prstGeom>
        </p:spPr>
        <p:txBody>
          <a:bodyPr>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b="1" dirty="0" smtClean="0">
                <a:solidFill>
                  <a:srgbClr val="583F34"/>
                </a:solidFill>
              </a:rPr>
              <a:t>What did we figure out? </a:t>
            </a:r>
            <a:endParaRPr lang="en-US" sz="2400" b="1" dirty="0">
              <a:solidFill>
                <a:srgbClr val="583F34"/>
              </a:solidFill>
            </a:endParaRPr>
          </a:p>
          <a:p>
            <a:pPr marL="0" indent="0">
              <a:buNone/>
            </a:pPr>
            <a:r>
              <a:rPr lang="en-US" sz="1900" dirty="0">
                <a:solidFill>
                  <a:srgbClr val="583F34"/>
                </a:solidFill>
                <a:cs typeface="Arial" panose="020B0604020202020204" pitchFamily="34" charset="0"/>
              </a:rPr>
              <a:t>The majority of the mass of a tree comes from the CO2 it takes in from the environment. The tree uses the energy in sunlight to rearrange that CO2, along with water from the environment, to form glucose and O2. Some of the glucose and O2 produced is used by the tree to obtain ATP by doing cell respiration. Any extra O2 produced is released to the environment. Any extra glucose produced is used to build new body tissue, in other words, to grow. Hence the majority of the matter that makes up the tree originally came into the tree from the environment as CO2.   </a:t>
            </a:r>
            <a:endParaRPr lang="en-US" sz="1900" dirty="0">
              <a:solidFill>
                <a:srgbClr val="583F34"/>
              </a:solidFill>
            </a:endParaRPr>
          </a:p>
          <a:p>
            <a:pPr marL="0" indent="0">
              <a:buNone/>
            </a:pPr>
            <a:endParaRPr lang="en-US" sz="1800" dirty="0">
              <a:solidFill>
                <a:srgbClr val="583F34"/>
              </a:solidFill>
            </a:endParaRPr>
          </a:p>
        </p:txBody>
      </p:sp>
      <p:sp>
        <p:nvSpPr>
          <p:cNvPr id="36" name="Content Placeholder 2"/>
          <p:cNvSpPr txBox="1">
            <a:spLocks/>
          </p:cNvSpPr>
          <p:nvPr/>
        </p:nvSpPr>
        <p:spPr>
          <a:xfrm>
            <a:off x="434145" y="3224212"/>
            <a:ext cx="8414665" cy="13418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P</a:t>
            </a:r>
            <a:r>
              <a:rPr lang="en-US" sz="1600" b="1" dirty="0" smtClean="0">
                <a:solidFill>
                  <a:srgbClr val="583F34"/>
                </a:solidFill>
              </a:rPr>
              <a:t> LS08 Teacher Reflection Notes:</a:t>
            </a:r>
          </a:p>
          <a:p>
            <a:pPr marL="0" indent="0">
              <a:buNone/>
            </a:pPr>
            <a:endParaRPr lang="en-US" sz="1600" dirty="0" smtClean="0">
              <a:solidFill>
                <a:srgbClr val="583F34"/>
              </a:solidFill>
            </a:endParaRPr>
          </a:p>
          <a:p>
            <a:pPr marL="0" indent="0">
              <a:buNone/>
            </a:pPr>
            <a:r>
              <a:rPr lang="en-US" sz="1600" i="1" dirty="0" smtClean="0">
                <a:solidFill>
                  <a:srgbClr val="583F34"/>
                </a:solidFill>
              </a:rPr>
              <a:t>Things that went well…</a:t>
            </a:r>
          </a:p>
          <a:p>
            <a:pPr marL="0" indent="0">
              <a:buNone/>
            </a:pPr>
            <a:endParaRPr lang="en-US" sz="1600" i="1" dirty="0" smtClean="0">
              <a:solidFill>
                <a:srgbClr val="583F34"/>
              </a:solidFill>
            </a:endParaRPr>
          </a:p>
          <a:p>
            <a:pPr marL="0" indent="0">
              <a:buNone/>
            </a:pPr>
            <a:r>
              <a:rPr lang="en-US" sz="1600" i="1" dirty="0" smtClean="0">
                <a:solidFill>
                  <a:srgbClr val="583F34"/>
                </a:solidFill>
              </a:rPr>
              <a:t>Things I would change…</a:t>
            </a:r>
          </a:p>
          <a:p>
            <a:pPr marL="0" indent="0">
              <a:buNone/>
            </a:pPr>
            <a:endParaRPr lang="en-US" sz="1600" i="1" dirty="0" smtClean="0">
              <a:solidFill>
                <a:srgbClr val="583F34"/>
              </a:solidFill>
            </a:endParaRPr>
          </a:p>
          <a:p>
            <a:pPr marL="0" indent="0">
              <a:buNone/>
            </a:pPr>
            <a:endParaRPr lang="en-US" sz="1600" dirty="0">
              <a:solidFill>
                <a:srgbClr val="583F34"/>
              </a:solidFill>
            </a:endParaRPr>
          </a:p>
          <a:p>
            <a:pPr marL="0" indent="0">
              <a:buFont typeface="Arial"/>
              <a:buNone/>
            </a:pPr>
            <a:endParaRPr lang="en-US" sz="1600" dirty="0">
              <a:solidFill>
                <a:srgbClr val="583F34"/>
              </a:solidFill>
            </a:endParaRPr>
          </a:p>
        </p:txBody>
      </p:sp>
      <p:grpSp>
        <p:nvGrpSpPr>
          <p:cNvPr id="21" name="Group 20"/>
          <p:cNvGrpSpPr/>
          <p:nvPr/>
        </p:nvGrpSpPr>
        <p:grpSpPr>
          <a:xfrm>
            <a:off x="6277786" y="710685"/>
            <a:ext cx="2571024" cy="2190241"/>
            <a:chOff x="1029484" y="1311626"/>
            <a:chExt cx="2571024" cy="2190241"/>
          </a:xfrm>
          <a:noFill/>
        </p:grpSpPr>
        <p:sp>
          <p:nvSpPr>
            <p:cNvPr id="22" name="Triangle 1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3" name="Rectangle 22"/>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4" name="Rectangle 23"/>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5" name="Rectangle 24"/>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cxnSp>
        <p:nvCxnSpPr>
          <p:cNvPr id="26" name="Straight Arrow Connector 25"/>
          <p:cNvCxnSpPr/>
          <p:nvPr/>
        </p:nvCxnSpPr>
        <p:spPr>
          <a:xfrm flipH="1" flipV="1">
            <a:off x="7634634" y="1084579"/>
            <a:ext cx="824419" cy="1378986"/>
          </a:xfrm>
          <a:prstGeom prst="straightConnector1">
            <a:avLst/>
          </a:prstGeom>
          <a:noFill/>
          <a:ln w="31750" cap="flat">
            <a:solidFill>
              <a:srgbClr val="CB5904"/>
            </a:solidFill>
            <a:prstDash val="solid"/>
            <a:miter lim="400000"/>
            <a:headEnd type="triangle"/>
            <a:tailEnd type="non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89190247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381000"/>
            <a:ext cx="4040188" cy="639762"/>
          </a:xfrm>
        </p:spPr>
        <p:txBody>
          <a:bodyPr/>
          <a:lstStyle/>
          <a:p>
            <a:r>
              <a:rPr lang="en-US" dirty="0" smtClean="0"/>
              <a:t>Matter from Food</a:t>
            </a:r>
            <a:endParaRPr lang="en-US" dirty="0"/>
          </a:p>
        </p:txBody>
      </p:sp>
      <p:sp>
        <p:nvSpPr>
          <p:cNvPr id="5" name="Content Placeholder 4"/>
          <p:cNvSpPr>
            <a:spLocks noGrp="1"/>
          </p:cNvSpPr>
          <p:nvPr>
            <p:ph sz="half" idx="2"/>
          </p:nvPr>
        </p:nvSpPr>
        <p:spPr>
          <a:xfrm>
            <a:off x="457200" y="1020762"/>
            <a:ext cx="4040188" cy="3951288"/>
          </a:xfrm>
        </p:spPr>
        <p:txBody>
          <a:bodyPr>
            <a:normAutofit fontScale="85000" lnSpcReduction="10000"/>
          </a:bodyPr>
          <a:lstStyle/>
          <a:p>
            <a:pPr marL="91440" indent="-91440">
              <a:spcBef>
                <a:spcPts val="0"/>
              </a:spcBef>
            </a:pPr>
            <a:r>
              <a:rPr lang="en-US" sz="1200" dirty="0">
                <a:solidFill>
                  <a:schemeClr val="tx1">
                    <a:lumMod val="50000"/>
                    <a:lumOff val="50000"/>
                  </a:schemeClr>
                </a:solidFill>
              </a:rPr>
              <a:t>Matter is conserved, neither created nor destroyed. Matter is rearranged in chemical reactions. </a:t>
            </a:r>
          </a:p>
          <a:p>
            <a:pPr marL="91440" indent="-91440">
              <a:spcBef>
                <a:spcPts val="0"/>
              </a:spcBef>
            </a:pPr>
            <a:r>
              <a:rPr lang="en-US" sz="1200" dirty="0">
                <a:solidFill>
                  <a:schemeClr val="tx1">
                    <a:lumMod val="50000"/>
                    <a:lumOff val="50000"/>
                  </a:schemeClr>
                </a:solidFill>
              </a:rPr>
              <a:t>Food has matter in the form of protein, carbs and fats- the same things we find our bodies are made of. We also take in matter as oxygen and water.</a:t>
            </a:r>
          </a:p>
          <a:p>
            <a:pPr marL="91440" indent="-91440">
              <a:spcBef>
                <a:spcPts val="0"/>
              </a:spcBef>
            </a:pPr>
            <a:r>
              <a:rPr lang="en-US" sz="1200" dirty="0">
                <a:solidFill>
                  <a:schemeClr val="tx1">
                    <a:lumMod val="50000"/>
                    <a:lumOff val="50000"/>
                  </a:schemeClr>
                </a:solidFill>
              </a:rPr>
              <a:t>Some of this matter is used in our body, but we take in much more matter than we need to use to grow or maintain body structures. </a:t>
            </a:r>
          </a:p>
          <a:p>
            <a:pPr marL="91440" indent="-91440">
              <a:spcBef>
                <a:spcPts val="0"/>
              </a:spcBef>
            </a:pPr>
            <a:r>
              <a:rPr lang="en-US" sz="1200" dirty="0">
                <a:solidFill>
                  <a:schemeClr val="tx1">
                    <a:lumMod val="50000"/>
                    <a:lumOff val="50000"/>
                  </a:schemeClr>
                </a:solidFill>
              </a:rPr>
              <a:t>Some of this matter (especially much of the water but also some indigestible material) basically passes through us.</a:t>
            </a:r>
          </a:p>
          <a:p>
            <a:pPr marL="91440" indent="-91440">
              <a:spcBef>
                <a:spcPts val="0"/>
              </a:spcBef>
            </a:pPr>
            <a:r>
              <a:rPr lang="en-US" sz="1200" dirty="0">
                <a:solidFill>
                  <a:schemeClr val="bg1">
                    <a:lumMod val="50000"/>
                  </a:schemeClr>
                </a:solidFill>
              </a:rPr>
              <a:t>Some of this matter is really taken in for energy</a:t>
            </a:r>
            <a:r>
              <a:rPr lang="en-US" sz="1200" dirty="0" smtClean="0">
                <a:solidFill>
                  <a:schemeClr val="bg1">
                    <a:lumMod val="50000"/>
                  </a:schemeClr>
                </a:solidFill>
              </a:rPr>
              <a:t>. </a:t>
            </a:r>
            <a:r>
              <a:rPr lang="en-US" sz="1200" dirty="0">
                <a:solidFill>
                  <a:schemeClr val="bg1">
                    <a:lumMod val="50000"/>
                  </a:schemeClr>
                </a:solidFill>
              </a:rPr>
              <a:t>It is rearranged to obtain energy in a reaction called cellular respiration. The products are expelled from the body as carbon dioxide and water.</a:t>
            </a:r>
          </a:p>
          <a:p>
            <a:pPr marL="91440" indent="-91440">
              <a:spcBef>
                <a:spcPts val="0"/>
              </a:spcBef>
            </a:pPr>
            <a:r>
              <a:rPr lang="en-US" sz="1200" dirty="0">
                <a:solidFill>
                  <a:schemeClr val="bg1">
                    <a:lumMod val="50000"/>
                  </a:schemeClr>
                </a:solidFill>
                <a:cs typeface="Arial" panose="020B0604020202020204" pitchFamily="34" charset="0"/>
              </a:rPr>
              <a:t>Some of our digested food is used for repair and to build new body </a:t>
            </a:r>
            <a:r>
              <a:rPr lang="en-US" sz="1200" dirty="0" smtClean="0">
                <a:solidFill>
                  <a:schemeClr val="bg1">
                    <a:lumMod val="50000"/>
                  </a:schemeClr>
                </a:solidFill>
                <a:cs typeface="Arial" panose="020B0604020202020204" pitchFamily="34" charset="0"/>
              </a:rPr>
              <a:t>tissue</a:t>
            </a:r>
            <a:r>
              <a:rPr lang="en-US" sz="1200" dirty="0">
                <a:solidFill>
                  <a:schemeClr val="bg1">
                    <a:lumMod val="50000"/>
                  </a:schemeClr>
                </a:solidFill>
                <a:cs typeface="Arial" panose="020B0604020202020204" pitchFamily="34" charset="0"/>
              </a:rPr>
              <a:t>.</a:t>
            </a:r>
          </a:p>
          <a:p>
            <a:pPr marL="91440" indent="-91440">
              <a:spcBef>
                <a:spcPts val="0"/>
              </a:spcBef>
            </a:pPr>
            <a:r>
              <a:rPr lang="en-US" sz="1200" i="1" dirty="0">
                <a:solidFill>
                  <a:schemeClr val="bg1">
                    <a:lumMod val="50000"/>
                  </a:schemeClr>
                </a:solidFill>
                <a:cs typeface="Arial" panose="020B0604020202020204" pitchFamily="34" charset="0"/>
              </a:rPr>
              <a:t>Building new biomolecules (proteins, fats and carbs) from the products of digestion requires energy. [also for “Energy from Food”]</a:t>
            </a:r>
          </a:p>
          <a:p>
            <a:pPr marL="91440" indent="-91440">
              <a:spcBef>
                <a:spcPts val="0"/>
              </a:spcBef>
            </a:pPr>
            <a:r>
              <a:rPr lang="en-US" sz="1200" dirty="0">
                <a:solidFill>
                  <a:schemeClr val="bg1">
                    <a:lumMod val="50000"/>
                  </a:schemeClr>
                </a:solidFill>
                <a:cs typeface="Arial" panose="020B0604020202020204" pitchFamily="34" charset="0"/>
              </a:rPr>
              <a:t>Food consumed in excess of what we need for energy and growth/repair is converted to fat and stored.</a:t>
            </a:r>
            <a:endParaRPr lang="en-US" sz="1200" dirty="0">
              <a:solidFill>
                <a:schemeClr val="bg1">
                  <a:lumMod val="50000"/>
                </a:schemeClr>
              </a:solidFill>
            </a:endParaRPr>
          </a:p>
          <a:p>
            <a:pPr marL="91440" indent="-91440">
              <a:spcBef>
                <a:spcPts val="0"/>
              </a:spcBef>
            </a:pPr>
            <a:r>
              <a:rPr lang="en-US" sz="1200" dirty="0" smtClean="0">
                <a:solidFill>
                  <a:srgbClr val="D06A28"/>
                </a:solidFill>
              </a:rPr>
              <a:t>Plants</a:t>
            </a:r>
            <a:r>
              <a:rPr lang="en-US" sz="1200" dirty="0">
                <a:solidFill>
                  <a:srgbClr val="D06A28"/>
                </a:solidFill>
              </a:rPr>
              <a:t> take in low energy molecules (CO</a:t>
            </a:r>
            <a:r>
              <a:rPr lang="en-US" sz="1200" baseline="-25000" dirty="0">
                <a:solidFill>
                  <a:srgbClr val="D06A28"/>
                </a:solidFill>
              </a:rPr>
              <a:t>2</a:t>
            </a:r>
            <a:r>
              <a:rPr lang="en-US" sz="1200" dirty="0">
                <a:solidFill>
                  <a:srgbClr val="D06A28"/>
                </a:solidFill>
              </a:rPr>
              <a:t> + H</a:t>
            </a:r>
            <a:r>
              <a:rPr lang="en-US" sz="1200" baseline="-25000" dirty="0">
                <a:solidFill>
                  <a:srgbClr val="D06A28"/>
                </a:solidFill>
              </a:rPr>
              <a:t>2</a:t>
            </a:r>
            <a:r>
              <a:rPr lang="en-US" sz="1200" dirty="0">
                <a:solidFill>
                  <a:srgbClr val="D06A28"/>
                </a:solidFill>
              </a:rPr>
              <a:t>O) and use energy from the sun to rearrange them into high energy molecules, glucose (C</a:t>
            </a:r>
            <a:r>
              <a:rPr lang="en-US" sz="1200" baseline="-25000" dirty="0">
                <a:solidFill>
                  <a:srgbClr val="D06A28"/>
                </a:solidFill>
              </a:rPr>
              <a:t>6</a:t>
            </a:r>
            <a:r>
              <a:rPr lang="en-US" sz="1200" dirty="0">
                <a:solidFill>
                  <a:srgbClr val="D06A28"/>
                </a:solidFill>
              </a:rPr>
              <a:t>H</a:t>
            </a:r>
            <a:r>
              <a:rPr lang="en-US" sz="1200" baseline="-25000" dirty="0">
                <a:solidFill>
                  <a:srgbClr val="D06A28"/>
                </a:solidFill>
              </a:rPr>
              <a:t>12</a:t>
            </a:r>
            <a:r>
              <a:rPr lang="en-US" sz="1200" dirty="0">
                <a:solidFill>
                  <a:srgbClr val="D06A28"/>
                </a:solidFill>
              </a:rPr>
              <a:t>O</a:t>
            </a:r>
            <a:r>
              <a:rPr lang="en-US" sz="1200" baseline="-25000" dirty="0">
                <a:solidFill>
                  <a:srgbClr val="D06A28"/>
                </a:solidFill>
              </a:rPr>
              <a:t>6 </a:t>
            </a:r>
            <a:r>
              <a:rPr lang="en-US" sz="1200" dirty="0">
                <a:solidFill>
                  <a:srgbClr val="D06A28"/>
                </a:solidFill>
              </a:rPr>
              <a:t>= food!) and O</a:t>
            </a:r>
            <a:r>
              <a:rPr lang="en-US" sz="1200" baseline="-25000" dirty="0">
                <a:solidFill>
                  <a:srgbClr val="D06A28"/>
                </a:solidFill>
              </a:rPr>
              <a:t>2</a:t>
            </a:r>
            <a:r>
              <a:rPr lang="en-US" sz="1200" dirty="0">
                <a:solidFill>
                  <a:srgbClr val="D06A28"/>
                </a:solidFill>
              </a:rPr>
              <a:t>. The reactions involved are collectively called photosynthesis.</a:t>
            </a:r>
          </a:p>
          <a:p>
            <a:pPr marL="91440" indent="-91440">
              <a:spcBef>
                <a:spcPts val="0"/>
              </a:spcBef>
            </a:pPr>
            <a:r>
              <a:rPr lang="en-US" sz="1200" dirty="0">
                <a:solidFill>
                  <a:srgbClr val="D06A28"/>
                </a:solidFill>
              </a:rPr>
              <a:t>Over a 24 hour period, the rate of photosynthesis in a plant is greater than the rate of cellular respiration. As a result: </a:t>
            </a:r>
          </a:p>
          <a:p>
            <a:pPr marL="91440" lvl="1" indent="-91440">
              <a:spcBef>
                <a:spcPts val="0"/>
              </a:spcBef>
            </a:pPr>
            <a:r>
              <a:rPr lang="en-US" sz="1200" dirty="0">
                <a:solidFill>
                  <a:srgbClr val="D06A28"/>
                </a:solidFill>
              </a:rPr>
              <a:t>Plants use more CO</a:t>
            </a:r>
            <a:r>
              <a:rPr lang="en-US" sz="1200" baseline="-25000" dirty="0">
                <a:solidFill>
                  <a:srgbClr val="D06A28"/>
                </a:solidFill>
              </a:rPr>
              <a:t>2</a:t>
            </a:r>
            <a:r>
              <a:rPr lang="en-US" sz="1200" dirty="0">
                <a:solidFill>
                  <a:srgbClr val="D06A28"/>
                </a:solidFill>
              </a:rPr>
              <a:t> than they give off.</a:t>
            </a:r>
          </a:p>
          <a:p>
            <a:pPr marL="91440" lvl="1" indent="-91440">
              <a:spcBef>
                <a:spcPts val="0"/>
              </a:spcBef>
            </a:pPr>
            <a:r>
              <a:rPr lang="en-US" sz="1200" dirty="0">
                <a:solidFill>
                  <a:srgbClr val="D06A28"/>
                </a:solidFill>
              </a:rPr>
              <a:t>Plants produce more O</a:t>
            </a:r>
            <a:r>
              <a:rPr lang="en-US" sz="1200" baseline="-25000" dirty="0">
                <a:solidFill>
                  <a:srgbClr val="D06A28"/>
                </a:solidFill>
              </a:rPr>
              <a:t>2</a:t>
            </a:r>
            <a:r>
              <a:rPr lang="en-US" sz="1200" dirty="0">
                <a:solidFill>
                  <a:srgbClr val="D06A28"/>
                </a:solidFill>
              </a:rPr>
              <a:t> than they use.</a:t>
            </a:r>
          </a:p>
          <a:p>
            <a:pPr marL="91440" indent="-91440">
              <a:spcBef>
                <a:spcPts val="0"/>
              </a:spcBef>
            </a:pPr>
            <a:r>
              <a:rPr lang="en-US" sz="1200" dirty="0">
                <a:solidFill>
                  <a:srgbClr val="D06A28"/>
                </a:solidFill>
              </a:rPr>
              <a:t>This means that a plant produces more glucose than it uses for energy.</a:t>
            </a:r>
          </a:p>
          <a:p>
            <a:pPr marL="91440" indent="-91440">
              <a:spcBef>
                <a:spcPts val="0"/>
              </a:spcBef>
            </a:pPr>
            <a:r>
              <a:rPr lang="en-US" sz="1200" dirty="0">
                <a:solidFill>
                  <a:srgbClr val="D06A28"/>
                </a:solidFill>
              </a:rPr>
              <a:t>Glucose not used for energy is used to build biomass.</a:t>
            </a:r>
          </a:p>
          <a:p>
            <a:pPr marL="91440" indent="-91440">
              <a:spcBef>
                <a:spcPts val="0"/>
              </a:spcBef>
            </a:pPr>
            <a:endParaRPr lang="en-US" sz="1200" dirty="0"/>
          </a:p>
          <a:p>
            <a:pPr marL="91440" indent="-91440">
              <a:spcBef>
                <a:spcPts val="0"/>
              </a:spcBef>
            </a:pPr>
            <a:endParaRPr lang="en-US" sz="1200" dirty="0">
              <a:solidFill>
                <a:srgbClr val="FF0000"/>
              </a:solidFill>
            </a:endParaRPr>
          </a:p>
          <a:p>
            <a:pPr marL="91440" indent="-91440">
              <a:spcBef>
                <a:spcPts val="0"/>
              </a:spcBef>
            </a:pPr>
            <a:endParaRPr lang="en-US" sz="1200" dirty="0">
              <a:solidFill>
                <a:srgbClr val="FF0000"/>
              </a:solidFill>
            </a:endParaRPr>
          </a:p>
          <a:p>
            <a:endParaRPr lang="en-US" dirty="0"/>
          </a:p>
        </p:txBody>
      </p:sp>
      <p:sp>
        <p:nvSpPr>
          <p:cNvPr id="6" name="Text Placeholder 5"/>
          <p:cNvSpPr>
            <a:spLocks noGrp="1"/>
          </p:cNvSpPr>
          <p:nvPr>
            <p:ph type="body" sz="quarter" idx="3"/>
          </p:nvPr>
        </p:nvSpPr>
        <p:spPr>
          <a:xfrm>
            <a:off x="4645025" y="381000"/>
            <a:ext cx="4041775" cy="639762"/>
          </a:xfrm>
        </p:spPr>
        <p:txBody>
          <a:bodyPr/>
          <a:lstStyle/>
          <a:p>
            <a:r>
              <a:rPr lang="en-US" dirty="0" smtClean="0"/>
              <a:t>Energy from Food</a:t>
            </a:r>
            <a:endParaRPr lang="en-US" dirty="0"/>
          </a:p>
        </p:txBody>
      </p:sp>
      <p:sp>
        <p:nvSpPr>
          <p:cNvPr id="7" name="Content Placeholder 6"/>
          <p:cNvSpPr>
            <a:spLocks noGrp="1"/>
          </p:cNvSpPr>
          <p:nvPr>
            <p:ph sz="quarter" idx="4"/>
          </p:nvPr>
        </p:nvSpPr>
        <p:spPr>
          <a:xfrm>
            <a:off x="4645025" y="1020762"/>
            <a:ext cx="4041775" cy="4541838"/>
          </a:xfrm>
        </p:spPr>
        <p:txBody>
          <a:bodyPr>
            <a:normAutofit fontScale="77500" lnSpcReduction="20000"/>
          </a:bodyPr>
          <a:lstStyle/>
          <a:p>
            <a:pPr marL="91440" indent="-91440">
              <a:lnSpc>
                <a:spcPct val="120000"/>
              </a:lnSpc>
              <a:spcBef>
                <a:spcPts val="0"/>
              </a:spcBef>
            </a:pPr>
            <a:r>
              <a:rPr lang="en-US" sz="1300" dirty="0">
                <a:solidFill>
                  <a:schemeClr val="tx1">
                    <a:lumMod val="50000"/>
                    <a:lumOff val="50000"/>
                  </a:schemeClr>
                </a:solidFill>
              </a:rPr>
              <a:t>Energy is conserved, neither created nor destroyed. Energy is transformed in chemical reactions. </a:t>
            </a:r>
          </a:p>
          <a:p>
            <a:pPr marL="91440" indent="-91440">
              <a:lnSpc>
                <a:spcPct val="120000"/>
              </a:lnSpc>
              <a:spcBef>
                <a:spcPts val="0"/>
              </a:spcBef>
            </a:pPr>
            <a:r>
              <a:rPr lang="en-US" sz="1300" dirty="0">
                <a:solidFill>
                  <a:schemeClr val="bg1">
                    <a:lumMod val="50000"/>
                  </a:schemeClr>
                </a:solidFill>
              </a:rPr>
              <a:t>When the reactants have more potential energy than the products, energy is released in the reaction (“downhill” reaction).</a:t>
            </a:r>
          </a:p>
          <a:p>
            <a:pPr marL="91440" indent="-91440">
              <a:lnSpc>
                <a:spcPct val="120000"/>
              </a:lnSpc>
              <a:spcBef>
                <a:spcPts val="0"/>
              </a:spcBef>
            </a:pPr>
            <a:r>
              <a:rPr lang="en-US" sz="1300" dirty="0"/>
              <a:t>When the products have more potential energy than the reactants, energy must be added to the reaction (“uphill” reaction</a:t>
            </a:r>
            <a:r>
              <a:rPr lang="en-US" sz="1300" dirty="0" smtClean="0"/>
              <a:t>). [electrolysis classrooms only]</a:t>
            </a:r>
            <a:endParaRPr lang="en-US" sz="1300" dirty="0"/>
          </a:p>
          <a:p>
            <a:pPr marL="91440" indent="-91440">
              <a:lnSpc>
                <a:spcPct val="120000"/>
              </a:lnSpc>
              <a:spcBef>
                <a:spcPts val="0"/>
              </a:spcBef>
            </a:pPr>
            <a:r>
              <a:rPr lang="en-US" sz="1300" dirty="0">
                <a:solidFill>
                  <a:schemeClr val="bg1">
                    <a:lumMod val="50000"/>
                  </a:schemeClr>
                </a:solidFill>
              </a:rPr>
              <a:t>Food has energy in the form of calories.</a:t>
            </a:r>
          </a:p>
          <a:p>
            <a:pPr marL="91440" indent="-91440">
              <a:lnSpc>
                <a:spcPct val="120000"/>
              </a:lnSpc>
              <a:spcBef>
                <a:spcPts val="0"/>
              </a:spcBef>
            </a:pPr>
            <a:r>
              <a:rPr lang="en-US" sz="1300" dirty="0">
                <a:solidFill>
                  <a:schemeClr val="bg1">
                    <a:lumMod val="50000"/>
                  </a:schemeClr>
                </a:solidFill>
              </a:rPr>
              <a:t>Living things get energy by rearranging food and oxygen molecules.</a:t>
            </a:r>
          </a:p>
          <a:p>
            <a:pPr marL="91440" indent="-91440">
              <a:lnSpc>
                <a:spcPct val="120000"/>
              </a:lnSpc>
              <a:spcBef>
                <a:spcPts val="0"/>
              </a:spcBef>
            </a:pPr>
            <a:r>
              <a:rPr lang="en-US" sz="1300" dirty="0">
                <a:solidFill>
                  <a:schemeClr val="bg1">
                    <a:lumMod val="50000"/>
                  </a:schemeClr>
                </a:solidFill>
              </a:rPr>
              <a:t>Living things rearrange food (specifically glucose - C</a:t>
            </a:r>
            <a:r>
              <a:rPr lang="en-US" sz="1300" baseline="-25000" dirty="0">
                <a:solidFill>
                  <a:schemeClr val="bg1">
                    <a:lumMod val="50000"/>
                  </a:schemeClr>
                </a:solidFill>
              </a:rPr>
              <a:t>6</a:t>
            </a:r>
            <a:r>
              <a:rPr lang="en-US" sz="1300" dirty="0">
                <a:solidFill>
                  <a:schemeClr val="bg1">
                    <a:lumMod val="50000"/>
                  </a:schemeClr>
                </a:solidFill>
              </a:rPr>
              <a:t>H</a:t>
            </a:r>
            <a:r>
              <a:rPr lang="en-US" sz="1300" baseline="-25000" dirty="0">
                <a:solidFill>
                  <a:schemeClr val="bg1">
                    <a:lumMod val="50000"/>
                  </a:schemeClr>
                </a:solidFill>
              </a:rPr>
              <a:t>12</a:t>
            </a:r>
            <a:r>
              <a:rPr lang="en-US" sz="1300" dirty="0">
                <a:solidFill>
                  <a:schemeClr val="bg1">
                    <a:lumMod val="50000"/>
                  </a:schemeClr>
                </a:solidFill>
              </a:rPr>
              <a:t>O</a:t>
            </a:r>
            <a:r>
              <a:rPr lang="en-US" sz="1300" baseline="-25000" dirty="0">
                <a:solidFill>
                  <a:schemeClr val="bg1">
                    <a:lumMod val="50000"/>
                  </a:schemeClr>
                </a:solidFill>
              </a:rPr>
              <a:t>﻿6</a:t>
            </a:r>
            <a:r>
              <a:rPr lang="en-US" sz="1300" dirty="0">
                <a:solidFill>
                  <a:schemeClr val="bg1">
                    <a:lumMod val="50000"/>
                  </a:schemeClr>
                </a:solidFill>
              </a:rPr>
              <a:t>﻿) and O</a:t>
            </a:r>
            <a:r>
              <a:rPr lang="en-US" sz="1300" baseline="-25000" dirty="0">
                <a:solidFill>
                  <a:schemeClr val="bg1">
                    <a:lumMod val="50000"/>
                  </a:schemeClr>
                </a:solidFill>
              </a:rPr>
              <a:t>2</a:t>
            </a:r>
            <a:r>
              <a:rPr lang="en-US" sz="1300" dirty="0">
                <a:solidFill>
                  <a:schemeClr val="bg1">
                    <a:lumMod val="50000"/>
                  </a:schemeClr>
                </a:solidFill>
              </a:rPr>
              <a:t> into CO</a:t>
            </a:r>
            <a:r>
              <a:rPr lang="en-US" sz="1300" baseline="-25000" dirty="0">
                <a:solidFill>
                  <a:schemeClr val="bg1">
                    <a:lumMod val="50000"/>
                  </a:schemeClr>
                </a:solidFill>
              </a:rPr>
              <a:t>2</a:t>
            </a:r>
            <a:r>
              <a:rPr lang="en-US" sz="1300" dirty="0">
                <a:solidFill>
                  <a:schemeClr val="bg1">
                    <a:lumMod val="50000"/>
                  </a:schemeClr>
                </a:solidFill>
              </a:rPr>
              <a:t> and H</a:t>
            </a:r>
            <a:r>
              <a:rPr lang="en-US" sz="1300" baseline="-25000" dirty="0">
                <a:solidFill>
                  <a:schemeClr val="bg1">
                    <a:lumMod val="50000"/>
                  </a:schemeClr>
                </a:solidFill>
              </a:rPr>
              <a:t>2</a:t>
            </a:r>
            <a:r>
              <a:rPr lang="en-US" sz="1300" dirty="0">
                <a:solidFill>
                  <a:schemeClr val="bg1">
                    <a:lumMod val="50000"/>
                  </a:schemeClr>
                </a:solidFill>
              </a:rPr>
              <a:t>O</a:t>
            </a:r>
          </a:p>
          <a:p>
            <a:pPr marL="91440" indent="-91440">
              <a:lnSpc>
                <a:spcPct val="120000"/>
              </a:lnSpc>
              <a:spcBef>
                <a:spcPts val="0"/>
              </a:spcBef>
            </a:pPr>
            <a:r>
              <a:rPr lang="en-US" sz="1300" dirty="0">
                <a:solidFill>
                  <a:schemeClr val="bg1">
                    <a:lumMod val="50000"/>
                  </a:schemeClr>
                </a:solidFill>
              </a:rPr>
              <a:t>(C</a:t>
            </a:r>
            <a:r>
              <a:rPr lang="en-US" sz="1300" baseline="-25000" dirty="0">
                <a:solidFill>
                  <a:schemeClr val="bg1">
                    <a:lumMod val="50000"/>
                  </a:schemeClr>
                </a:solidFill>
              </a:rPr>
              <a:t>6</a:t>
            </a:r>
            <a:r>
              <a:rPr lang="en-US" sz="1300" dirty="0">
                <a:solidFill>
                  <a:schemeClr val="bg1">
                    <a:lumMod val="50000"/>
                  </a:schemeClr>
                </a:solidFill>
              </a:rPr>
              <a:t>H</a:t>
            </a:r>
            <a:r>
              <a:rPr lang="en-US" sz="1300" baseline="-25000" dirty="0">
                <a:solidFill>
                  <a:schemeClr val="bg1">
                    <a:lumMod val="50000"/>
                  </a:schemeClr>
                </a:solidFill>
              </a:rPr>
              <a:t>12</a:t>
            </a:r>
            <a:r>
              <a:rPr lang="en-US" sz="1300" dirty="0">
                <a:solidFill>
                  <a:schemeClr val="bg1">
                    <a:lumMod val="50000"/>
                  </a:schemeClr>
                </a:solidFill>
              </a:rPr>
              <a:t>O</a:t>
            </a:r>
            <a:r>
              <a:rPr lang="en-US" sz="1300" baseline="-25000" dirty="0">
                <a:solidFill>
                  <a:schemeClr val="bg1">
                    <a:lumMod val="50000"/>
                  </a:schemeClr>
                </a:solidFill>
              </a:rPr>
              <a:t>6</a:t>
            </a:r>
            <a:r>
              <a:rPr lang="en-US" sz="1300" dirty="0">
                <a:solidFill>
                  <a:schemeClr val="bg1">
                    <a:lumMod val="50000"/>
                  </a:schemeClr>
                </a:solidFill>
              </a:rPr>
              <a:t> + O</a:t>
            </a:r>
            <a:r>
              <a:rPr lang="en-US" sz="1300" baseline="-25000" dirty="0">
                <a:solidFill>
                  <a:schemeClr val="bg1">
                    <a:lumMod val="50000"/>
                  </a:schemeClr>
                </a:solidFill>
              </a:rPr>
              <a:t>2</a:t>
            </a:r>
            <a:r>
              <a:rPr lang="en-US" sz="1300" dirty="0">
                <a:solidFill>
                  <a:schemeClr val="bg1">
                    <a:lumMod val="50000"/>
                  </a:schemeClr>
                </a:solidFill>
              </a:rPr>
              <a:t>) have higher energy than (CO</a:t>
            </a:r>
            <a:r>
              <a:rPr lang="en-US" sz="1300" baseline="-25000" dirty="0">
                <a:solidFill>
                  <a:schemeClr val="bg1">
                    <a:lumMod val="50000"/>
                  </a:schemeClr>
                </a:solidFill>
              </a:rPr>
              <a:t>2</a:t>
            </a:r>
            <a:r>
              <a:rPr lang="en-US" sz="1300" dirty="0">
                <a:solidFill>
                  <a:schemeClr val="bg1">
                    <a:lumMod val="50000"/>
                  </a:schemeClr>
                </a:solidFill>
              </a:rPr>
              <a:t> + H</a:t>
            </a:r>
            <a:r>
              <a:rPr lang="en-US" sz="1300" baseline="-25000" dirty="0">
                <a:solidFill>
                  <a:schemeClr val="bg1">
                    <a:lumMod val="50000"/>
                  </a:schemeClr>
                </a:solidFill>
              </a:rPr>
              <a:t>2</a:t>
            </a:r>
            <a:r>
              <a:rPr lang="en-US" sz="1300" dirty="0">
                <a:solidFill>
                  <a:schemeClr val="bg1">
                    <a:lumMod val="50000"/>
                  </a:schemeClr>
                </a:solidFill>
              </a:rPr>
              <a:t>O) so this rearrangement releases energy.</a:t>
            </a:r>
          </a:p>
          <a:p>
            <a:pPr marL="91440" lvl="1" indent="-91440">
              <a:lnSpc>
                <a:spcPct val="120000"/>
              </a:lnSpc>
              <a:spcBef>
                <a:spcPts val="0"/>
              </a:spcBef>
              <a:buNone/>
            </a:pPr>
            <a:r>
              <a:rPr lang="en-US" sz="1300" dirty="0">
                <a:solidFill>
                  <a:schemeClr val="bg1">
                    <a:lumMod val="50000"/>
                  </a:schemeClr>
                </a:solidFill>
              </a:rPr>
              <a:t>- The rearrangements occur in a series of steps rather than all at once.</a:t>
            </a:r>
          </a:p>
          <a:p>
            <a:pPr marL="91440" lvl="1" indent="-91440">
              <a:lnSpc>
                <a:spcPct val="120000"/>
              </a:lnSpc>
              <a:spcBef>
                <a:spcPts val="0"/>
              </a:spcBef>
              <a:buNone/>
            </a:pPr>
            <a:r>
              <a:rPr lang="en-US" sz="1300" dirty="0">
                <a:solidFill>
                  <a:schemeClr val="bg1">
                    <a:lumMod val="50000"/>
                  </a:schemeClr>
                </a:solidFill>
              </a:rPr>
              <a:t>- Collectively the reactions are called cellular </a:t>
            </a:r>
            <a:r>
              <a:rPr lang="en-US" sz="1300" dirty="0" smtClean="0">
                <a:solidFill>
                  <a:schemeClr val="bg1">
                    <a:lumMod val="50000"/>
                  </a:schemeClr>
                </a:solidFill>
              </a:rPr>
              <a:t>respiration.</a:t>
            </a:r>
          </a:p>
          <a:p>
            <a:pPr marL="91440" lvl="1" indent="-91440">
              <a:lnSpc>
                <a:spcPct val="120000"/>
              </a:lnSpc>
              <a:spcBef>
                <a:spcPts val="0"/>
              </a:spcBef>
              <a:buNone/>
            </a:pPr>
            <a:r>
              <a:rPr lang="en-US" sz="1300" dirty="0" smtClean="0">
                <a:solidFill>
                  <a:schemeClr val="bg1">
                    <a:lumMod val="50000"/>
                  </a:schemeClr>
                </a:solidFill>
              </a:rPr>
              <a:t>- Usable </a:t>
            </a:r>
            <a:r>
              <a:rPr lang="en-US" sz="1300" dirty="0">
                <a:solidFill>
                  <a:schemeClr val="bg1">
                    <a:lumMod val="50000"/>
                  </a:schemeClr>
                </a:solidFill>
              </a:rPr>
              <a:t>cellular energy is released in the form of ATP</a:t>
            </a:r>
            <a:r>
              <a:rPr lang="en-US" sz="1300" dirty="0" smtClean="0">
                <a:solidFill>
                  <a:schemeClr val="bg1">
                    <a:lumMod val="50000"/>
                  </a:schemeClr>
                </a:solidFill>
              </a:rPr>
              <a:t>.</a:t>
            </a:r>
          </a:p>
          <a:p>
            <a:pPr marL="91440" indent="-91440">
              <a:lnSpc>
                <a:spcPct val="120000"/>
              </a:lnSpc>
              <a:spcBef>
                <a:spcPts val="0"/>
              </a:spcBef>
            </a:pPr>
            <a:r>
              <a:rPr lang="en-US" sz="1300" dirty="0"/>
              <a:t>[ethanol classrooms add] When the products have more potential energy than the reactants, energy must be added to the reaction (“uphill” reaction).</a:t>
            </a:r>
          </a:p>
          <a:p>
            <a:pPr marL="91440" indent="-91440">
              <a:lnSpc>
                <a:spcPct val="120000"/>
              </a:lnSpc>
              <a:spcBef>
                <a:spcPts val="0"/>
              </a:spcBef>
            </a:pPr>
            <a:r>
              <a:rPr lang="en-US" sz="1300" i="1" dirty="0">
                <a:solidFill>
                  <a:schemeClr val="bg1">
                    <a:lumMod val="50000"/>
                  </a:schemeClr>
                </a:solidFill>
                <a:cs typeface="Arial" panose="020B0604020202020204" pitchFamily="34" charset="0"/>
              </a:rPr>
              <a:t>Building new biomolecules (proteins, fats and carbs) from the products of digestion requires energy. [also for “Matter from Food”]</a:t>
            </a:r>
            <a:endParaRPr lang="en-US" sz="1300" dirty="0">
              <a:solidFill>
                <a:schemeClr val="bg1">
                  <a:lumMod val="50000"/>
                </a:schemeClr>
              </a:solidFill>
            </a:endParaRPr>
          </a:p>
          <a:p>
            <a:pPr marL="91440" indent="-91440">
              <a:lnSpc>
                <a:spcPct val="120000"/>
              </a:lnSpc>
              <a:spcBef>
                <a:spcPts val="0"/>
              </a:spcBef>
            </a:pPr>
            <a:r>
              <a:rPr lang="en-US" sz="1300" dirty="0">
                <a:solidFill>
                  <a:schemeClr val="bg1">
                    <a:lumMod val="50000"/>
                  </a:schemeClr>
                </a:solidFill>
              </a:rPr>
              <a:t>If you run out of glucose your body can pull from fat stores and then as a last resort, amino acids to  provided fuel for cellular respiration. </a:t>
            </a:r>
            <a:endParaRPr lang="en-US" sz="1300" dirty="0">
              <a:solidFill>
                <a:srgbClr val="D06A28"/>
              </a:solidFill>
            </a:endParaRPr>
          </a:p>
          <a:p>
            <a:pPr marL="91440" indent="-91440">
              <a:lnSpc>
                <a:spcPct val="120000"/>
              </a:lnSpc>
              <a:spcBef>
                <a:spcPts val="0"/>
              </a:spcBef>
            </a:pPr>
            <a:r>
              <a:rPr lang="en-US" sz="1300" dirty="0">
                <a:solidFill>
                  <a:srgbClr val="D06A28"/>
                </a:solidFill>
              </a:rPr>
              <a:t>Plants take in low energy molecules (CO</a:t>
            </a:r>
            <a:r>
              <a:rPr lang="en-US" sz="1300" baseline="-25000" dirty="0">
                <a:solidFill>
                  <a:srgbClr val="D06A28"/>
                </a:solidFill>
              </a:rPr>
              <a:t>2</a:t>
            </a:r>
            <a:r>
              <a:rPr lang="en-US" sz="1300" dirty="0">
                <a:solidFill>
                  <a:srgbClr val="D06A28"/>
                </a:solidFill>
              </a:rPr>
              <a:t> + H</a:t>
            </a:r>
            <a:r>
              <a:rPr lang="en-US" sz="1300" baseline="-25000" dirty="0">
                <a:solidFill>
                  <a:srgbClr val="D06A28"/>
                </a:solidFill>
              </a:rPr>
              <a:t>2</a:t>
            </a:r>
            <a:r>
              <a:rPr lang="en-US" sz="1300" dirty="0">
                <a:solidFill>
                  <a:srgbClr val="D06A28"/>
                </a:solidFill>
              </a:rPr>
              <a:t>O) and use energy from the sun to rearrange them into high energy molecules, glucose (C</a:t>
            </a:r>
            <a:r>
              <a:rPr lang="en-US" sz="1300" baseline="-25000" dirty="0">
                <a:solidFill>
                  <a:srgbClr val="D06A28"/>
                </a:solidFill>
              </a:rPr>
              <a:t>6</a:t>
            </a:r>
            <a:r>
              <a:rPr lang="en-US" sz="1300" dirty="0">
                <a:solidFill>
                  <a:srgbClr val="D06A28"/>
                </a:solidFill>
              </a:rPr>
              <a:t>H</a:t>
            </a:r>
            <a:r>
              <a:rPr lang="en-US" sz="1300" baseline="-25000" dirty="0">
                <a:solidFill>
                  <a:srgbClr val="D06A28"/>
                </a:solidFill>
              </a:rPr>
              <a:t>12</a:t>
            </a:r>
            <a:r>
              <a:rPr lang="en-US" sz="1300" dirty="0">
                <a:solidFill>
                  <a:srgbClr val="D06A28"/>
                </a:solidFill>
              </a:rPr>
              <a:t>O</a:t>
            </a:r>
            <a:r>
              <a:rPr lang="en-US" sz="1300" baseline="-25000" dirty="0">
                <a:solidFill>
                  <a:srgbClr val="D06A28"/>
                </a:solidFill>
              </a:rPr>
              <a:t>6 </a:t>
            </a:r>
            <a:r>
              <a:rPr lang="en-US" sz="1300" dirty="0">
                <a:solidFill>
                  <a:srgbClr val="D06A28"/>
                </a:solidFill>
              </a:rPr>
              <a:t>= food!) and O</a:t>
            </a:r>
            <a:r>
              <a:rPr lang="en-US" sz="1300" baseline="-25000" dirty="0">
                <a:solidFill>
                  <a:srgbClr val="D06A28"/>
                </a:solidFill>
              </a:rPr>
              <a:t>2</a:t>
            </a:r>
            <a:r>
              <a:rPr lang="en-US" sz="1300" dirty="0">
                <a:solidFill>
                  <a:srgbClr val="D06A28"/>
                </a:solidFill>
              </a:rPr>
              <a:t>. The reactions involved are collectively called photosynthesis.</a:t>
            </a:r>
          </a:p>
          <a:p>
            <a:pPr marL="91440" indent="-91440">
              <a:lnSpc>
                <a:spcPct val="120000"/>
              </a:lnSpc>
              <a:spcBef>
                <a:spcPts val="0"/>
              </a:spcBef>
            </a:pPr>
            <a:r>
              <a:rPr lang="en-US" sz="1300" dirty="0">
                <a:solidFill>
                  <a:srgbClr val="D06A28"/>
                </a:solidFill>
              </a:rPr>
              <a:t>Plants respire using the same cellular respiration reaction as other organisms to acquire the energy they need.</a:t>
            </a:r>
          </a:p>
          <a:p>
            <a:endParaRPr lang="en-US" sz="1800" dirty="0"/>
          </a:p>
        </p:txBody>
      </p:sp>
      <p:sp>
        <p:nvSpPr>
          <p:cNvPr id="2" name="Title 1"/>
          <p:cNvSpPr>
            <a:spLocks noGrp="1"/>
          </p:cNvSpPr>
          <p:nvPr>
            <p:ph type="title"/>
          </p:nvPr>
        </p:nvSpPr>
        <p:spPr/>
        <p:txBody>
          <a:bodyPr>
            <a:normAutofit fontScale="90000"/>
          </a:bodyPr>
          <a:lstStyle/>
          <a:p>
            <a:r>
              <a:rPr lang="en-US" dirty="0" smtClean="0"/>
              <a:t>Tracking Two Models [For Teachers Only]</a:t>
            </a:r>
            <a:endParaRPr lang="en-US" dirty="0"/>
          </a:p>
        </p:txBody>
      </p:sp>
      <p:sp>
        <p:nvSpPr>
          <p:cNvPr id="11" name="Title 1"/>
          <p:cNvSpPr txBox="1">
            <a:spLocks/>
          </p:cNvSpPr>
          <p:nvPr/>
        </p:nvSpPr>
        <p:spPr>
          <a:xfrm>
            <a:off x="1753595" y="3250392"/>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p:cNvSpPr txBox="1"/>
          <p:nvPr/>
        </p:nvSpPr>
        <p:spPr>
          <a:xfrm>
            <a:off x="159798" y="685235"/>
            <a:ext cx="8860780" cy="584775"/>
          </a:xfrm>
          <a:prstGeom prst="rect">
            <a:avLst/>
          </a:prstGeom>
          <a:noFill/>
        </p:spPr>
        <p:txBody>
          <a:bodyPr wrap="square" rtlCol="0">
            <a:spAutoFit/>
          </a:bodyPr>
          <a:lstStyle/>
          <a:p>
            <a:endParaRPr lang="en-US" sz="1600" dirty="0" smtClean="0">
              <a:solidFill>
                <a:srgbClr val="583F34"/>
              </a:solidFill>
            </a:endParaRPr>
          </a:p>
          <a:p>
            <a:endParaRPr lang="en-US" sz="1600" dirty="0">
              <a:solidFill>
                <a:srgbClr val="D06A28"/>
              </a:solidFill>
            </a:endParaRPr>
          </a:p>
        </p:txBody>
      </p:sp>
    </p:spTree>
    <p:extLst>
      <p:ext uri="{BB962C8B-B14F-4D97-AF65-F5344CB8AC3E}">
        <p14:creationId xmlns:p14="http://schemas.microsoft.com/office/powerpoint/2010/main" val="211455213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LS01 </a:t>
            </a:r>
            <a:r>
              <a:rPr lang="en-US" sz="2400" dirty="0">
                <a:solidFill>
                  <a:schemeClr val="bg1"/>
                </a:solidFill>
                <a:latin typeface="Arial" panose="020B0604020202020204" pitchFamily="34" charset="0"/>
                <a:cs typeface="Arial" panose="020B0604020202020204" pitchFamily="34" charset="0"/>
              </a:rPr>
              <a:t>Teacher Resource: Learning Segment </a:t>
            </a:r>
            <a:r>
              <a:rPr lang="en-US" sz="2400" dirty="0" smtClean="0">
                <a:solidFill>
                  <a:schemeClr val="bg1"/>
                </a:solidFill>
                <a:latin typeface="Arial" panose="020B0604020202020204" pitchFamily="34" charset="0"/>
                <a:cs typeface="Arial" panose="020B0604020202020204" pitchFamily="34" charset="0"/>
              </a:rPr>
              <a:t>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None/>
            </a:pPr>
            <a:r>
              <a:rPr lang="en-US" sz="2000" b="1" dirty="0" smtClean="0">
                <a:solidFill>
                  <a:srgbClr val="583F34"/>
                </a:solidFill>
              </a:rPr>
              <a:t>M</a:t>
            </a:r>
            <a:r>
              <a:rPr lang="en-US" sz="2000" b="1" dirty="0" smtClean="0">
                <a:solidFill>
                  <a:srgbClr val="583F34"/>
                </a:solidFill>
                <a:sym typeface="Wingdings" panose="05000000000000000000" pitchFamily="2" charset="2"/>
              </a:rPr>
              <a:t>P</a:t>
            </a:r>
            <a:r>
              <a:rPr lang="en-US" sz="2000" b="1" dirty="0" smtClean="0">
                <a:solidFill>
                  <a:srgbClr val="583F34"/>
                </a:solidFill>
              </a:rPr>
              <a:t>: </a:t>
            </a:r>
            <a:r>
              <a:rPr lang="en-US" sz="1800" b="1" dirty="0">
                <a:solidFill>
                  <a:srgbClr val="583F34"/>
                </a:solidFill>
              </a:rPr>
              <a:t>In finally moving our attention to matter and energy in plants, we consider a new Challenge Question: Seed to Tree. How does a tiny acorn grow into few-ton oak tree? We reference our models for Matter from Food and Energy from Food in order to generate a list of key points and </a:t>
            </a:r>
            <a:r>
              <a:rPr lang="en-US" sz="1800" b="1" dirty="0" smtClean="0">
                <a:solidFill>
                  <a:srgbClr val="583F34"/>
                </a:solidFill>
              </a:rPr>
              <a:t>questions that will motivate our investigations in the coming learning segments.</a:t>
            </a:r>
            <a:endParaRPr lang="en-US" sz="1800" b="1" dirty="0">
              <a:solidFill>
                <a:srgbClr val="583F34"/>
              </a:solidFill>
            </a:endParaRPr>
          </a:p>
          <a:p>
            <a:pPr marL="0" indent="0">
              <a:spcBef>
                <a:spcPts val="0"/>
              </a:spcBef>
              <a:spcAft>
                <a:spcPts val="600"/>
              </a:spcAft>
              <a:buNone/>
            </a:pPr>
            <a:endParaRPr lang="en-US" sz="1400" b="1" dirty="0">
              <a:solidFill>
                <a:srgbClr val="583F34"/>
              </a:solidFill>
              <a:cs typeface="Arial" panose="020B0604020202020204" pitchFamily="34" charset="0"/>
            </a:endParaRPr>
          </a:p>
        </p:txBody>
      </p:sp>
      <p:sp>
        <p:nvSpPr>
          <p:cNvPr id="31" name="TextBox 30"/>
          <p:cNvSpPr txBox="1"/>
          <p:nvPr/>
        </p:nvSpPr>
        <p:spPr>
          <a:xfrm>
            <a:off x="3022333" y="1089944"/>
            <a:ext cx="5998245" cy="369332"/>
          </a:xfrm>
          <a:prstGeom prst="rect">
            <a:avLst/>
          </a:prstGeom>
          <a:noFill/>
        </p:spPr>
        <p:txBody>
          <a:bodyPr wrap="square" rtlCol="0">
            <a:spAutoFit/>
          </a:bodyPr>
          <a:lstStyle/>
          <a:p>
            <a:r>
              <a:rPr lang="en-US" dirty="0" smtClean="0">
                <a:solidFill>
                  <a:srgbClr val="583F34"/>
                </a:solidFill>
              </a:rPr>
              <a:t>Time: 55 minutes</a:t>
            </a:r>
          </a:p>
        </p:txBody>
      </p:sp>
      <p:sp>
        <p:nvSpPr>
          <p:cNvPr id="2" name="Rectangle 1"/>
          <p:cNvSpPr/>
          <p:nvPr/>
        </p:nvSpPr>
        <p:spPr>
          <a:xfrm>
            <a:off x="282908" y="3454961"/>
            <a:ext cx="3831892" cy="2800767"/>
          </a:xfrm>
          <a:prstGeom prst="rect">
            <a:avLst/>
          </a:prstGeom>
        </p:spPr>
        <p:txBody>
          <a:bodyPr wrap="square">
            <a:spAutoFit/>
          </a:bodyPr>
          <a:lstStyle/>
          <a:p>
            <a:r>
              <a:rPr lang="en-US" sz="1600" i="1" u="sng" dirty="0" smtClean="0">
                <a:solidFill>
                  <a:srgbClr val="583F34"/>
                </a:solidFill>
              </a:rPr>
              <a:t>Resources you </a:t>
            </a:r>
            <a:r>
              <a:rPr lang="en-US" sz="1600" i="1" u="sng" dirty="0">
                <a:solidFill>
                  <a:srgbClr val="583F34"/>
                </a:solidFill>
              </a:rPr>
              <a:t>will need:</a:t>
            </a:r>
          </a:p>
          <a:p>
            <a:r>
              <a:rPr lang="en-US" sz="1600" dirty="0">
                <a:solidFill>
                  <a:srgbClr val="583F34"/>
                </a:solidFill>
                <a:cs typeface="Arial" panose="020B0604020202020204" pitchFamily="34" charset="0"/>
              </a:rPr>
              <a:t>Sprout to Tree student handout.</a:t>
            </a:r>
          </a:p>
          <a:p>
            <a:r>
              <a:rPr lang="en-US" sz="1600" dirty="0">
                <a:solidFill>
                  <a:srgbClr val="583F34"/>
                </a:solidFill>
                <a:cs typeface="Arial" panose="020B0604020202020204" pitchFamily="34" charset="0"/>
              </a:rPr>
              <a:t>A large whiteboard, markers and eraser for each group.</a:t>
            </a:r>
          </a:p>
          <a:p>
            <a:r>
              <a:rPr lang="en-US" sz="1600" dirty="0">
                <a:solidFill>
                  <a:srgbClr val="583F34"/>
                </a:solidFill>
                <a:cs typeface="Arial" panose="020B0604020202020204" pitchFamily="34" charset="0"/>
              </a:rPr>
              <a:t>Poster paper and markers for final group explanations.</a:t>
            </a:r>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endParaRPr lang="en-US" sz="1600" dirty="0" smtClean="0">
              <a:solidFill>
                <a:srgbClr val="583F34"/>
              </a:solidFill>
            </a:endParaRPr>
          </a:p>
          <a:p>
            <a:endParaRPr lang="en-US" sz="1600" dirty="0">
              <a:solidFill>
                <a:srgbClr val="583F34"/>
              </a:solidFill>
            </a:endParaRPr>
          </a:p>
          <a:p>
            <a:r>
              <a:rPr lang="en-US" sz="1600" i="1" u="sng" dirty="0" smtClean="0">
                <a:solidFill>
                  <a:srgbClr val="583F34"/>
                </a:solidFill>
              </a:rPr>
              <a:t>MBER Essentials:</a:t>
            </a:r>
          </a:p>
        </p:txBody>
      </p:sp>
      <p:sp>
        <p:nvSpPr>
          <p:cNvPr id="36" name="Content Placeholder 2"/>
          <p:cNvSpPr txBox="1">
            <a:spLocks/>
          </p:cNvSpPr>
          <p:nvPr/>
        </p:nvSpPr>
        <p:spPr>
          <a:xfrm>
            <a:off x="4197659" y="35814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rPr>
              <a:t>Notes and Details:</a:t>
            </a:r>
          </a:p>
          <a:p>
            <a:pPr marL="0" indent="0">
              <a:buNone/>
            </a:pPr>
            <a:r>
              <a:rPr lang="en-US" sz="1600" dirty="0" smtClean="0">
                <a:solidFill>
                  <a:srgbClr val="583F34"/>
                </a:solidFill>
              </a:rPr>
              <a:t>You likely have other ways of entering the conversation about plants, most readily through a return to any Parking Lot questions and ideas students have raised about plants in the past two triangles. Feel free to incorporate those questions in the course of this Learning Segment.</a:t>
            </a:r>
          </a:p>
          <a:p>
            <a:pPr marL="0" indent="0">
              <a:buNone/>
            </a:pPr>
            <a:r>
              <a:rPr lang="en-US" sz="1600" dirty="0" smtClean="0">
                <a:solidFill>
                  <a:srgbClr val="583F34"/>
                </a:solidFill>
              </a:rPr>
              <a:t>Here we present a motivating phenomenon, Seed to Tree, and frame it as really an “opposite case scenario” to the Biggest Loser Challenge.</a:t>
            </a:r>
            <a:endParaRPr lang="en-US" sz="1600" dirty="0">
              <a:solidFill>
                <a:srgbClr val="583F34"/>
              </a:solidFill>
            </a:endParaRPr>
          </a:p>
          <a:p>
            <a:pPr marL="0" indent="0">
              <a:buNone/>
            </a:pPr>
            <a:r>
              <a:rPr lang="en-US" sz="1600" dirty="0">
                <a:solidFill>
                  <a:srgbClr val="583F34"/>
                </a:solidFill>
              </a:rPr>
              <a:t>	</a:t>
            </a:r>
            <a:r>
              <a:rPr lang="en-US" sz="1600" dirty="0" smtClean="0">
                <a:solidFill>
                  <a:srgbClr val="583F34"/>
                </a:solidFill>
              </a:rPr>
              <a:t>			&lt;continued on next slide&gt;</a:t>
            </a:r>
            <a:endParaRPr lang="en-US" sz="1600" dirty="0">
              <a:solidFill>
                <a:srgbClr val="583F34"/>
              </a:solidFill>
            </a:endParaRPr>
          </a:p>
        </p:txBody>
      </p:sp>
      <p:grpSp>
        <p:nvGrpSpPr>
          <p:cNvPr id="29" name="Group 28"/>
          <p:cNvGrpSpPr/>
          <p:nvPr/>
        </p:nvGrpSpPr>
        <p:grpSpPr>
          <a:xfrm>
            <a:off x="451309" y="947567"/>
            <a:ext cx="2571024" cy="2190241"/>
            <a:chOff x="1029484" y="1311626"/>
            <a:chExt cx="2571024" cy="2190241"/>
          </a:xfrm>
          <a:noFill/>
        </p:grpSpPr>
        <p:sp>
          <p:nvSpPr>
            <p:cNvPr id="32" name="Rectangle 31"/>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33" name="Rectangle 32"/>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34" name="Rectangle 33"/>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grpSp>
        <p:nvGrpSpPr>
          <p:cNvPr id="19" name="Group 18"/>
          <p:cNvGrpSpPr/>
          <p:nvPr/>
        </p:nvGrpSpPr>
        <p:grpSpPr>
          <a:xfrm>
            <a:off x="451309" y="957643"/>
            <a:ext cx="2571024" cy="2190241"/>
            <a:chOff x="1029484" y="1311626"/>
            <a:chExt cx="2571024" cy="2190241"/>
          </a:xfrm>
          <a:noFill/>
        </p:grpSpPr>
        <p:sp>
          <p:nvSpPr>
            <p:cNvPr id="20" name="Triangle 24"/>
            <p:cNvSpPr/>
            <p:nvPr/>
          </p:nvSpPr>
          <p:spPr>
            <a:xfrm>
              <a:off x="1385668" y="1689784"/>
              <a:ext cx="1757169" cy="1484854"/>
            </a:xfrm>
            <a:prstGeom prst="triangle">
              <a:avLst/>
            </a:prstGeom>
            <a:grpFill/>
            <a:ln w="25400" cap="flat">
              <a:solidFill>
                <a:srgbClr val="CB5904"/>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1" name="Rectangle 20"/>
            <p:cNvSpPr/>
            <p:nvPr/>
          </p:nvSpPr>
          <p:spPr>
            <a:xfrm>
              <a:off x="2065319" y="1311626"/>
              <a:ext cx="404278" cy="400110"/>
            </a:xfrm>
            <a:prstGeom prst="rect">
              <a:avLst/>
            </a:prstGeom>
            <a:grpFill/>
            <a:ln>
              <a:noFill/>
            </a:ln>
          </p:spPr>
          <p:txBody>
            <a:bodyPr wrap="none">
              <a:spAutoFit/>
            </a:bodyPr>
            <a:lstStyle/>
            <a:p>
              <a:r>
                <a:rPr lang="en-US" sz="2000" dirty="0">
                  <a:solidFill>
                    <a:srgbClr val="CB5904"/>
                  </a:solidFill>
                </a:rPr>
                <a:t>M</a:t>
              </a:r>
            </a:p>
          </p:txBody>
        </p:sp>
        <p:sp>
          <p:nvSpPr>
            <p:cNvPr id="23" name="Rectangle 22"/>
            <p:cNvSpPr/>
            <p:nvPr/>
          </p:nvSpPr>
          <p:spPr>
            <a:xfrm>
              <a:off x="1029484" y="3101757"/>
              <a:ext cx="317716" cy="400110"/>
            </a:xfrm>
            <a:prstGeom prst="rect">
              <a:avLst/>
            </a:prstGeom>
            <a:grpFill/>
            <a:ln>
              <a:noFill/>
            </a:ln>
          </p:spPr>
          <p:txBody>
            <a:bodyPr wrap="none">
              <a:spAutoFit/>
            </a:bodyPr>
            <a:lstStyle/>
            <a:p>
              <a:r>
                <a:rPr lang="en-US" sz="2000" dirty="0">
                  <a:solidFill>
                    <a:srgbClr val="CB5904"/>
                  </a:solidFill>
                </a:rPr>
                <a:t>P</a:t>
              </a:r>
            </a:p>
          </p:txBody>
        </p:sp>
        <p:sp>
          <p:nvSpPr>
            <p:cNvPr id="28" name="Rectangle 27"/>
            <p:cNvSpPr/>
            <p:nvPr/>
          </p:nvSpPr>
          <p:spPr>
            <a:xfrm>
              <a:off x="3074737" y="3101756"/>
              <a:ext cx="525771" cy="400110"/>
            </a:xfrm>
            <a:prstGeom prst="rect">
              <a:avLst/>
            </a:prstGeom>
            <a:grpFill/>
            <a:ln>
              <a:noFill/>
            </a:ln>
          </p:spPr>
          <p:txBody>
            <a:bodyPr wrap="square">
              <a:spAutoFit/>
            </a:bodyPr>
            <a:lstStyle/>
            <a:p>
              <a:r>
                <a:rPr lang="en-US" sz="2000" dirty="0">
                  <a:solidFill>
                    <a:srgbClr val="CB5904"/>
                  </a:solidFill>
                </a:rPr>
                <a:t>Q</a:t>
              </a:r>
            </a:p>
          </p:txBody>
        </p:sp>
      </p:grpSp>
      <p:cxnSp>
        <p:nvCxnSpPr>
          <p:cNvPr id="30" name="Straight Arrow Connector 29">
            <a:extLst>
              <a:ext uri="{FF2B5EF4-FFF2-40B4-BE49-F238E27FC236}">
                <a16:creationId xmlns="" xmlns:a16="http://schemas.microsoft.com/office/drawing/2014/main" id="{340F8EC4-0971-48ED-99C2-3BB50521A7AC}"/>
              </a:ext>
            </a:extLst>
          </p:cNvPr>
          <p:cNvCxnSpPr/>
          <p:nvPr/>
        </p:nvCxnSpPr>
        <p:spPr>
          <a:xfrm flipV="1">
            <a:off x="680806" y="1346968"/>
            <a:ext cx="839189" cy="1411972"/>
          </a:xfrm>
          <a:prstGeom prst="straightConnector1">
            <a:avLst/>
          </a:prstGeom>
          <a:noFill/>
          <a:ln w="31750" cap="flat">
            <a:solidFill>
              <a:srgbClr val="CB5904"/>
            </a:solidFill>
            <a:prstDash val="solid"/>
            <a:miter lim="400000"/>
            <a:headEnd type="triangle"/>
            <a:tailEnd type="none" w="med" len="med"/>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22637140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33480</TotalTime>
  <Words>15034</Words>
  <Application>Microsoft Macintosh PowerPoint</Application>
  <PresentationFormat>On-screen Show (4:3)</PresentationFormat>
  <Paragraphs>1297</Paragraphs>
  <Slides>73</Slides>
  <Notes>72</Notes>
  <HiddenSlides>3</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Office Theme</vt:lpstr>
      <vt:lpstr>Photosynthesis</vt:lpstr>
      <vt:lpstr>Disclaimer</vt:lpstr>
      <vt:lpstr>How to use these slides…</vt:lpstr>
      <vt:lpstr>Teacher notes</vt:lpstr>
      <vt:lpstr>PQM [For Teachers Only]</vt:lpstr>
      <vt:lpstr>The Two Models [For Teachers Only]</vt:lpstr>
      <vt:lpstr>The Two Models [For Teachers Only]</vt:lpstr>
      <vt:lpstr>Tracking Two Models [For Teachers Only]</vt:lpstr>
      <vt:lpstr>LS01 Teacher Resource: Learning Segment Overview</vt:lpstr>
      <vt:lpstr>LS01 Teacher Resource: Notes and Details (continued)</vt:lpstr>
      <vt:lpstr>Unpacking Processes in Plants</vt:lpstr>
      <vt:lpstr>Unpacking Processes in Plants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LS01 Teacher Resource: What did we figure out?</vt:lpstr>
      <vt:lpstr>LS02 Teacher Resource: Learning Segment Overview</vt:lpstr>
      <vt:lpstr>LS02 Teacher Resource: Notes and Details (continued)</vt:lpstr>
      <vt:lpstr>What’s going on with CO2 and plants? </vt:lpstr>
      <vt:lpstr>Addressing some of  our questions about plants…</vt:lpstr>
      <vt:lpstr>What’s going on with CO2 and plants? </vt:lpstr>
      <vt:lpstr>PowerPoint Presentation</vt:lpstr>
      <vt:lpstr>PowerPoint Presentation</vt:lpstr>
      <vt:lpstr>Your Poster</vt:lpstr>
      <vt:lpstr>Decide what test tubes you need and how you will set them up. Then color t.t.’s on lab paper accordingly.</vt:lpstr>
      <vt:lpstr>Plan Your Experiment</vt:lpstr>
      <vt:lpstr>LS02 Teacher Resource: What did we figure out?</vt:lpstr>
      <vt:lpstr>LS03 Teacher Resource: Learning Segment Overview</vt:lpstr>
      <vt:lpstr>LS03 Teacher Resource: Notes and Details (continued)</vt:lpstr>
      <vt:lpstr>PowerPoint Presentation</vt:lpstr>
      <vt:lpstr>PowerPoint Presentation</vt:lpstr>
      <vt:lpstr>Let’s summarize the meaning of our results</vt:lpstr>
      <vt:lpstr>LS03 Teacher Resource: What did we figure out?</vt:lpstr>
      <vt:lpstr>LS04 Teacher Resource: Learning Segment Overview</vt:lpstr>
      <vt:lpstr>LS04 Teacher Resource: Notes and Details (continued)</vt:lpstr>
      <vt:lpstr>It looks like there are some questions that can’t be answered by our data. </vt:lpstr>
      <vt:lpstr>Four Corners</vt:lpstr>
      <vt:lpstr>Unresolved question: Do plants do respiration all the time or just at night? </vt:lpstr>
      <vt:lpstr>PowerPoint Presentation</vt:lpstr>
      <vt:lpstr>PowerPoint Presentation</vt:lpstr>
      <vt:lpstr>PowerPoint Presentation</vt:lpstr>
      <vt:lpstr>PowerPoint Presentation</vt:lpstr>
      <vt:lpstr>What do these experiments tell us? </vt:lpstr>
      <vt:lpstr>PowerPoint Presentation</vt:lpstr>
      <vt:lpstr>PowerPoint Presentation</vt:lpstr>
      <vt:lpstr>WHERE do the two processes happen in organisms?</vt:lpstr>
      <vt:lpstr>LS04 Teacher Resource: What did we figure out?</vt:lpstr>
      <vt:lpstr>LS05 Teacher Resource: Learning Segment Overview</vt:lpstr>
      <vt:lpstr>PowerPoint Presentation</vt:lpstr>
      <vt:lpstr>LS05 Teacher Resource: What did we figure out?</vt:lpstr>
      <vt:lpstr>LS06 Teacher Resource: Learning Segment Overview</vt:lpstr>
      <vt:lpstr>LS06 Teacher Resource: Notes and Details (continued)</vt:lpstr>
      <vt:lpstr>PowerPoint Presentation</vt:lpstr>
      <vt:lpstr>PowerPoint Presentation</vt:lpstr>
      <vt:lpstr>LS06 Teacher Resource: What did we figure out?</vt:lpstr>
      <vt:lpstr>LS07 Teacher Resource: Learning Segment Overview</vt:lpstr>
      <vt:lpstr>PowerPoint Presentation</vt:lpstr>
      <vt:lpstr>PowerPoint Presentation</vt:lpstr>
      <vt:lpstr>Tracking Two Models [For Teachers Only]</vt:lpstr>
      <vt:lpstr>LS07 Teacher Resource: What did we figure out?</vt:lpstr>
      <vt:lpstr>LS08 Teacher Resource: Learning Segment Overview</vt:lpstr>
      <vt:lpstr>LS08 Teacher Resource: Notes and Details (continued)</vt:lpstr>
      <vt:lpstr>Maybe some notes, ideas to use from the old LS01.</vt:lpstr>
      <vt:lpstr>PowerPoint Presentation</vt:lpstr>
      <vt:lpstr>PowerPoint Presentation</vt:lpstr>
      <vt:lpstr>PowerPoint Presentation</vt:lpstr>
      <vt:lpstr>PowerPoint Presentation</vt:lpstr>
      <vt:lpstr>Wrapping Up</vt:lpstr>
      <vt:lpstr>LS08 Teacher Resource: What did we figure out?</vt:lpstr>
    </vt:vector>
  </TitlesOfParts>
  <Company>WPUSD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about Plants?</dc:title>
  <dc:creator>Jennifer Horton</dc:creator>
  <cp:lastModifiedBy>Cynthia Passmore</cp:lastModifiedBy>
  <cp:revision>422</cp:revision>
  <cp:lastPrinted>2015-12-02T04:41:24Z</cp:lastPrinted>
  <dcterms:created xsi:type="dcterms:W3CDTF">2015-01-09T21:21:41Z</dcterms:created>
  <dcterms:modified xsi:type="dcterms:W3CDTF">2018-02-14T18:08:15Z</dcterms:modified>
</cp:coreProperties>
</file>